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3" r:id="rId3"/>
    <p:sldId id="264" r:id="rId4"/>
    <p:sldId id="258" r:id="rId5"/>
    <p:sldId id="266" r:id="rId6"/>
    <p:sldId id="267" r:id="rId7"/>
    <p:sldId id="268" r:id="rId8"/>
    <p:sldId id="269" r:id="rId9"/>
    <p:sldId id="270" r:id="rId10"/>
    <p:sldId id="272" r:id="rId11"/>
    <p:sldId id="273" r:id="rId12"/>
    <p:sldId id="276" r:id="rId13"/>
    <p:sldId id="277" r:id="rId14"/>
    <p:sldId id="278" r:id="rId15"/>
    <p:sldId id="279" r:id="rId16"/>
    <p:sldId id="280" r:id="rId17"/>
    <p:sldId id="281" r:id="rId18"/>
    <p:sldId id="287" r:id="rId19"/>
    <p:sldId id="289" r:id="rId20"/>
    <p:sldId id="290" r:id="rId21"/>
    <p:sldId id="291" r:id="rId22"/>
    <p:sldId id="292" r:id="rId23"/>
    <p:sldId id="293" r:id="rId24"/>
    <p:sldId id="294" r:id="rId25"/>
    <p:sldId id="282" r:id="rId26"/>
    <p:sldId id="286" r:id="rId27"/>
    <p:sldId id="28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8F5DA40-5BF0-47C8-8C3A-0CEA73273F3F}">
          <p14:sldIdLst>
            <p14:sldId id="256"/>
          </p14:sldIdLst>
        </p14:section>
        <p14:section name="introduction" id="{2435D4C1-392A-4B72-85BA-B806EFAFFA56}">
          <p14:sldIdLst>
            <p14:sldId id="263"/>
            <p14:sldId id="264"/>
          </p14:sldIdLst>
        </p14:section>
        <p14:section name="Deep Learning" id="{010073BC-183B-4F89-B23E-DB73F0FBA7A6}">
          <p14:sldIdLst>
            <p14:sldId id="258"/>
          </p14:sldIdLst>
        </p14:section>
        <p14:section name="Steps" id="{960A02A8-5546-40D1-BC96-666B699D0913}">
          <p14:sldIdLst>
            <p14:sldId id="266"/>
            <p14:sldId id="267"/>
            <p14:sldId id="268"/>
            <p14:sldId id="269"/>
            <p14:sldId id="270"/>
            <p14:sldId id="272"/>
          </p14:sldIdLst>
        </p14:section>
        <p14:section name="CNNs" id="{5A1EC962-FA07-4352-95BE-B8299420BE3B}">
          <p14:sldIdLst>
            <p14:sldId id="273"/>
            <p14:sldId id="276"/>
            <p14:sldId id="277"/>
            <p14:sldId id="278"/>
          </p14:sldIdLst>
        </p14:section>
        <p14:section name="Validation" id="{289F2BC9-4A82-4ED8-97DC-63123FD9F5C8}">
          <p14:sldIdLst>
            <p14:sldId id="279"/>
          </p14:sldIdLst>
        </p14:section>
        <p14:section name="Evaluation" id="{D81C8A02-632C-45DA-8241-AEDB6FA906BC}">
          <p14:sldIdLst>
            <p14:sldId id="280"/>
          </p14:sldIdLst>
        </p14:section>
        <p14:section name="Web" id="{4E1207E9-48B6-45FA-B7FE-390F39A134AB}">
          <p14:sldIdLst>
            <p14:sldId id="281"/>
            <p14:sldId id="287"/>
            <p14:sldId id="289"/>
            <p14:sldId id="290"/>
            <p14:sldId id="291"/>
            <p14:sldId id="292"/>
            <p14:sldId id="293"/>
            <p14:sldId id="294"/>
          </p14:sldIdLst>
        </p14:section>
        <p14:section name="End" id="{1F5A29E5-E356-4C84-89B3-E24AA8E9FB8E}">
          <p14:sldIdLst>
            <p14:sldId id="282"/>
            <p14:sldId id="286"/>
            <p14:sldId id="28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BEEF4"/>
    <a:srgbClr val="10263B"/>
    <a:srgbClr val="092334"/>
    <a:srgbClr val="0C4765"/>
    <a:srgbClr val="153E5B"/>
    <a:srgbClr val="9DD4EA"/>
    <a:srgbClr val="DBF2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42" autoAdjust="0"/>
    <p:restoredTop sz="94660"/>
  </p:normalViewPr>
  <p:slideViewPr>
    <p:cSldViewPr snapToGrid="0">
      <p:cViewPr varScale="1">
        <p:scale>
          <a:sx n="79" d="100"/>
          <a:sy n="79" d="100"/>
        </p:scale>
        <p:origin x="75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A91FC1B-21EF-4490-A1A1-5CB24A5DE711}" type="doc">
      <dgm:prSet loTypeId="urn:microsoft.com/office/officeart/2011/layout/CircleProcess" loCatId="process" qsTypeId="urn:microsoft.com/office/officeart/2005/8/quickstyle/simple3" qsCatId="simple" csTypeId="urn:microsoft.com/office/officeart/2005/8/colors/colorful1" csCatId="colorful" phldr="1"/>
      <dgm:spPr/>
      <dgm:t>
        <a:bodyPr/>
        <a:lstStyle/>
        <a:p>
          <a:endParaRPr lang="en-US"/>
        </a:p>
      </dgm:t>
    </dgm:pt>
    <dgm:pt modelId="{56EBB6BD-1AEC-4D7D-94A8-35EA5AC9A07F}">
      <dgm:prSet phldrT="[Text]" custT="1"/>
      <dgm:spPr/>
      <dgm:t>
        <a:bodyPr/>
        <a:lstStyle/>
        <a:p>
          <a:pPr algn="ctr"/>
          <a:r>
            <a:rPr lang="en-US" sz="1600" dirty="0"/>
            <a:t>Data Collecting</a:t>
          </a:r>
        </a:p>
      </dgm:t>
    </dgm:pt>
    <dgm:pt modelId="{FA8C7BBE-195D-4887-B8A0-7A061F977E41}" type="parTrans" cxnId="{F6AFFFB3-9D58-477B-BBE1-16177A4E1DB8}">
      <dgm:prSet/>
      <dgm:spPr/>
      <dgm:t>
        <a:bodyPr/>
        <a:lstStyle/>
        <a:p>
          <a:pPr algn="ctr"/>
          <a:endParaRPr lang="en-US" sz="1800"/>
        </a:p>
      </dgm:t>
    </dgm:pt>
    <dgm:pt modelId="{26600ADE-51E8-4616-A09C-81743D2C2638}" type="sibTrans" cxnId="{F6AFFFB3-9D58-477B-BBE1-16177A4E1DB8}">
      <dgm:prSet/>
      <dgm:spPr/>
      <dgm:t>
        <a:bodyPr/>
        <a:lstStyle/>
        <a:p>
          <a:pPr algn="ctr"/>
          <a:endParaRPr lang="en-US" sz="1800"/>
        </a:p>
      </dgm:t>
    </dgm:pt>
    <dgm:pt modelId="{03E7DBF7-C521-46F5-BE63-D62580E5420C}">
      <dgm:prSet phldrT="[Text]" custT="1"/>
      <dgm:spPr/>
      <dgm:t>
        <a:bodyPr/>
        <a:lstStyle/>
        <a:p>
          <a:pPr algn="ctr"/>
          <a:r>
            <a:rPr lang="en-US" sz="1600" dirty="0"/>
            <a:t>Data Preparing</a:t>
          </a:r>
        </a:p>
      </dgm:t>
    </dgm:pt>
    <dgm:pt modelId="{5A9FE085-E7B0-4F8E-83C8-E28F094220A8}" type="parTrans" cxnId="{4AAECAE8-53EC-4F49-B5CC-22E964E1B74E}">
      <dgm:prSet/>
      <dgm:spPr/>
      <dgm:t>
        <a:bodyPr/>
        <a:lstStyle/>
        <a:p>
          <a:pPr algn="ctr"/>
          <a:endParaRPr lang="en-US" sz="1800"/>
        </a:p>
      </dgm:t>
    </dgm:pt>
    <dgm:pt modelId="{562F0BFA-9CE4-479B-B8C2-24E074CF0B32}" type="sibTrans" cxnId="{4AAECAE8-53EC-4F49-B5CC-22E964E1B74E}">
      <dgm:prSet/>
      <dgm:spPr/>
      <dgm:t>
        <a:bodyPr/>
        <a:lstStyle/>
        <a:p>
          <a:pPr algn="ctr"/>
          <a:endParaRPr lang="en-US" sz="1800"/>
        </a:p>
      </dgm:t>
    </dgm:pt>
    <dgm:pt modelId="{28E2010D-02F1-4C60-AB4E-F2F758A2924D}">
      <dgm:prSet phldrT="[Text]" custT="1"/>
      <dgm:spPr/>
      <dgm:t>
        <a:bodyPr/>
        <a:lstStyle/>
        <a:p>
          <a:pPr algn="ctr"/>
          <a:r>
            <a:rPr lang="en-US" sz="1600" dirty="0"/>
            <a:t>Model Building</a:t>
          </a:r>
        </a:p>
      </dgm:t>
    </dgm:pt>
    <dgm:pt modelId="{FDF3E580-6AFF-4905-AC2A-7F3D29D9CA9C}" type="parTrans" cxnId="{069991C1-EA8F-4760-AFC1-2FAC468E378E}">
      <dgm:prSet/>
      <dgm:spPr/>
      <dgm:t>
        <a:bodyPr/>
        <a:lstStyle/>
        <a:p>
          <a:pPr algn="ctr"/>
          <a:endParaRPr lang="en-US" sz="1800"/>
        </a:p>
      </dgm:t>
    </dgm:pt>
    <dgm:pt modelId="{91C1A30D-7DB1-4E1E-B030-E1873D57F795}" type="sibTrans" cxnId="{069991C1-EA8F-4760-AFC1-2FAC468E378E}">
      <dgm:prSet/>
      <dgm:spPr/>
      <dgm:t>
        <a:bodyPr/>
        <a:lstStyle/>
        <a:p>
          <a:pPr algn="ctr"/>
          <a:endParaRPr lang="en-US" sz="1800"/>
        </a:p>
      </dgm:t>
    </dgm:pt>
    <dgm:pt modelId="{F026EB7E-00D1-4AEF-A7DB-0C2910D38AB3}">
      <dgm:prSet custT="1"/>
      <dgm:spPr/>
      <dgm:t>
        <a:bodyPr/>
        <a:lstStyle/>
        <a:p>
          <a:pPr algn="ctr"/>
          <a:r>
            <a:rPr lang="en-US" sz="1600" dirty="0"/>
            <a:t>Validation</a:t>
          </a:r>
        </a:p>
      </dgm:t>
    </dgm:pt>
    <dgm:pt modelId="{E20242B1-619A-415B-9432-4C7D04EF7509}" type="parTrans" cxnId="{F4E0280A-3426-45E3-9493-9CB5D609268F}">
      <dgm:prSet/>
      <dgm:spPr/>
      <dgm:t>
        <a:bodyPr/>
        <a:lstStyle/>
        <a:p>
          <a:pPr algn="ctr"/>
          <a:endParaRPr lang="en-US" sz="1800"/>
        </a:p>
      </dgm:t>
    </dgm:pt>
    <dgm:pt modelId="{71028823-2988-45C5-A130-E16920E9419A}" type="sibTrans" cxnId="{F4E0280A-3426-45E3-9493-9CB5D609268F}">
      <dgm:prSet/>
      <dgm:spPr/>
      <dgm:t>
        <a:bodyPr/>
        <a:lstStyle/>
        <a:p>
          <a:pPr algn="ctr"/>
          <a:endParaRPr lang="en-US" sz="1800"/>
        </a:p>
      </dgm:t>
    </dgm:pt>
    <dgm:pt modelId="{02EF5FCD-5811-4102-B043-4E63733A776D}">
      <dgm:prSet custT="1"/>
      <dgm:spPr/>
      <dgm:t>
        <a:bodyPr/>
        <a:lstStyle/>
        <a:p>
          <a:pPr algn="ctr"/>
          <a:r>
            <a:rPr lang="en-US" sz="1600" dirty="0"/>
            <a:t>Evaluation</a:t>
          </a:r>
        </a:p>
      </dgm:t>
    </dgm:pt>
    <dgm:pt modelId="{C32980C0-F994-46A5-8833-FF4613DBD7E7}" type="parTrans" cxnId="{ACB870D4-565D-401C-A9B1-F8906ABF6541}">
      <dgm:prSet/>
      <dgm:spPr/>
      <dgm:t>
        <a:bodyPr/>
        <a:lstStyle/>
        <a:p>
          <a:pPr algn="ctr"/>
          <a:endParaRPr lang="en-US" sz="1800"/>
        </a:p>
      </dgm:t>
    </dgm:pt>
    <dgm:pt modelId="{BB1B8F75-168C-4795-BD5D-8D9EA88F2579}" type="sibTrans" cxnId="{ACB870D4-565D-401C-A9B1-F8906ABF6541}">
      <dgm:prSet/>
      <dgm:spPr/>
      <dgm:t>
        <a:bodyPr/>
        <a:lstStyle/>
        <a:p>
          <a:pPr algn="ctr"/>
          <a:endParaRPr lang="en-US" sz="1800"/>
        </a:p>
      </dgm:t>
    </dgm:pt>
    <dgm:pt modelId="{0251ED98-A0D7-452C-9841-E7601E7EBF28}">
      <dgm:prSet custT="1"/>
      <dgm:spPr/>
      <dgm:t>
        <a:bodyPr/>
        <a:lstStyle/>
        <a:p>
          <a:r>
            <a:rPr lang="en-US" sz="1600" dirty="0"/>
            <a:t>Deployment</a:t>
          </a:r>
        </a:p>
      </dgm:t>
    </dgm:pt>
    <dgm:pt modelId="{BB45032E-487D-47EA-953F-6F9A784A97F2}" type="parTrans" cxnId="{3B065547-6EFF-473A-B4A9-927E85B17636}">
      <dgm:prSet/>
      <dgm:spPr/>
      <dgm:t>
        <a:bodyPr/>
        <a:lstStyle/>
        <a:p>
          <a:endParaRPr lang="en-US"/>
        </a:p>
      </dgm:t>
    </dgm:pt>
    <dgm:pt modelId="{37160534-C368-4DB4-AA64-D08C635B9826}" type="sibTrans" cxnId="{3B065547-6EFF-473A-B4A9-927E85B17636}">
      <dgm:prSet/>
      <dgm:spPr/>
      <dgm:t>
        <a:bodyPr/>
        <a:lstStyle/>
        <a:p>
          <a:endParaRPr lang="en-US"/>
        </a:p>
      </dgm:t>
    </dgm:pt>
    <dgm:pt modelId="{112BDAAD-80B9-426D-B5FB-1C7C16DB89E9}" type="pres">
      <dgm:prSet presAssocID="{DA91FC1B-21EF-4490-A1A1-5CB24A5DE711}" presName="Name0" presStyleCnt="0">
        <dgm:presLayoutVars>
          <dgm:chMax val="11"/>
          <dgm:chPref val="11"/>
          <dgm:dir/>
          <dgm:resizeHandles/>
        </dgm:presLayoutVars>
      </dgm:prSet>
      <dgm:spPr/>
    </dgm:pt>
    <dgm:pt modelId="{CE5226B8-064E-47F7-A3AA-5E610AEF7FFD}" type="pres">
      <dgm:prSet presAssocID="{0251ED98-A0D7-452C-9841-E7601E7EBF28}" presName="Accent6" presStyleCnt="0"/>
      <dgm:spPr/>
    </dgm:pt>
    <dgm:pt modelId="{B6404865-9C8C-45F2-8149-A78A70B89D40}" type="pres">
      <dgm:prSet presAssocID="{0251ED98-A0D7-452C-9841-E7601E7EBF28}" presName="Accent" presStyleLbl="node1" presStyleIdx="0" presStyleCnt="6"/>
      <dgm:spPr/>
    </dgm:pt>
    <dgm:pt modelId="{3AD06DD3-5B2B-40D3-B486-7C5CA8121810}" type="pres">
      <dgm:prSet presAssocID="{0251ED98-A0D7-452C-9841-E7601E7EBF28}" presName="ParentBackground6" presStyleCnt="0"/>
      <dgm:spPr/>
    </dgm:pt>
    <dgm:pt modelId="{71230E34-275F-44B8-96E5-629ED8736F4A}" type="pres">
      <dgm:prSet presAssocID="{0251ED98-A0D7-452C-9841-E7601E7EBF28}" presName="ParentBackground" presStyleLbl="fgAcc1" presStyleIdx="0" presStyleCnt="6"/>
      <dgm:spPr/>
    </dgm:pt>
    <dgm:pt modelId="{F7064CAB-E863-41E3-A256-AF67AF392E96}" type="pres">
      <dgm:prSet presAssocID="{0251ED98-A0D7-452C-9841-E7601E7EBF28}" presName="Parent6" presStyleLbl="revTx" presStyleIdx="0" presStyleCnt="0">
        <dgm:presLayoutVars>
          <dgm:chMax val="1"/>
          <dgm:chPref val="1"/>
          <dgm:bulletEnabled val="1"/>
        </dgm:presLayoutVars>
      </dgm:prSet>
      <dgm:spPr/>
    </dgm:pt>
    <dgm:pt modelId="{33A4B217-93B5-4F59-9F20-67DD9BC7F3B9}" type="pres">
      <dgm:prSet presAssocID="{02EF5FCD-5811-4102-B043-4E63733A776D}" presName="Accent5" presStyleCnt="0"/>
      <dgm:spPr/>
    </dgm:pt>
    <dgm:pt modelId="{8C20E878-4148-4006-A912-819F43019D3A}" type="pres">
      <dgm:prSet presAssocID="{02EF5FCD-5811-4102-B043-4E63733A776D}" presName="Accent" presStyleLbl="node1" presStyleIdx="1" presStyleCnt="6"/>
      <dgm:spPr/>
    </dgm:pt>
    <dgm:pt modelId="{5A1149E2-EDFE-4B26-92F3-E06F9A85D188}" type="pres">
      <dgm:prSet presAssocID="{02EF5FCD-5811-4102-B043-4E63733A776D}" presName="ParentBackground5" presStyleCnt="0"/>
      <dgm:spPr/>
    </dgm:pt>
    <dgm:pt modelId="{C932110C-BDF0-459B-B4E1-D3135B959021}" type="pres">
      <dgm:prSet presAssocID="{02EF5FCD-5811-4102-B043-4E63733A776D}" presName="ParentBackground" presStyleLbl="fgAcc1" presStyleIdx="1" presStyleCnt="6"/>
      <dgm:spPr/>
    </dgm:pt>
    <dgm:pt modelId="{D27E464F-4DD5-4F12-A27C-02528307210E}" type="pres">
      <dgm:prSet presAssocID="{02EF5FCD-5811-4102-B043-4E63733A776D}" presName="Parent5" presStyleLbl="revTx" presStyleIdx="0" presStyleCnt="0">
        <dgm:presLayoutVars>
          <dgm:chMax val="1"/>
          <dgm:chPref val="1"/>
          <dgm:bulletEnabled val="1"/>
        </dgm:presLayoutVars>
      </dgm:prSet>
      <dgm:spPr/>
    </dgm:pt>
    <dgm:pt modelId="{ACAC5611-F940-4EFF-8104-EB722F4E9EB4}" type="pres">
      <dgm:prSet presAssocID="{F026EB7E-00D1-4AEF-A7DB-0C2910D38AB3}" presName="Accent4" presStyleCnt="0"/>
      <dgm:spPr/>
    </dgm:pt>
    <dgm:pt modelId="{0A1A9B5D-BEDA-4178-9D16-A26668793038}" type="pres">
      <dgm:prSet presAssocID="{F026EB7E-00D1-4AEF-A7DB-0C2910D38AB3}" presName="Accent" presStyleLbl="node1" presStyleIdx="2" presStyleCnt="6"/>
      <dgm:spPr/>
    </dgm:pt>
    <dgm:pt modelId="{51BBFAC2-41C5-4F7F-ADD1-BA2F4D1DE313}" type="pres">
      <dgm:prSet presAssocID="{F026EB7E-00D1-4AEF-A7DB-0C2910D38AB3}" presName="ParentBackground4" presStyleCnt="0"/>
      <dgm:spPr/>
    </dgm:pt>
    <dgm:pt modelId="{08EEFF71-D00A-4490-BFF5-E8851D71A3A7}" type="pres">
      <dgm:prSet presAssocID="{F026EB7E-00D1-4AEF-A7DB-0C2910D38AB3}" presName="ParentBackground" presStyleLbl="fgAcc1" presStyleIdx="2" presStyleCnt="6"/>
      <dgm:spPr/>
    </dgm:pt>
    <dgm:pt modelId="{F44F91E9-451F-4F26-B679-FC91C73095F2}" type="pres">
      <dgm:prSet presAssocID="{F026EB7E-00D1-4AEF-A7DB-0C2910D38AB3}" presName="Parent4" presStyleLbl="revTx" presStyleIdx="0" presStyleCnt="0">
        <dgm:presLayoutVars>
          <dgm:chMax val="1"/>
          <dgm:chPref val="1"/>
          <dgm:bulletEnabled val="1"/>
        </dgm:presLayoutVars>
      </dgm:prSet>
      <dgm:spPr/>
    </dgm:pt>
    <dgm:pt modelId="{D9D55162-AA30-4710-BD2B-9C1AF79642FB}" type="pres">
      <dgm:prSet presAssocID="{28E2010D-02F1-4C60-AB4E-F2F758A2924D}" presName="Accent3" presStyleCnt="0"/>
      <dgm:spPr/>
    </dgm:pt>
    <dgm:pt modelId="{30F1A75F-1EC4-496E-8648-0D243D0E2136}" type="pres">
      <dgm:prSet presAssocID="{28E2010D-02F1-4C60-AB4E-F2F758A2924D}" presName="Accent" presStyleLbl="node1" presStyleIdx="3" presStyleCnt="6"/>
      <dgm:spPr/>
    </dgm:pt>
    <dgm:pt modelId="{53C03A56-4D00-4983-BB0C-2F92640FAD34}" type="pres">
      <dgm:prSet presAssocID="{28E2010D-02F1-4C60-AB4E-F2F758A2924D}" presName="ParentBackground3" presStyleCnt="0"/>
      <dgm:spPr/>
    </dgm:pt>
    <dgm:pt modelId="{8921F7E7-58B6-43FD-9939-EEB85A3CBA6B}" type="pres">
      <dgm:prSet presAssocID="{28E2010D-02F1-4C60-AB4E-F2F758A2924D}" presName="ParentBackground" presStyleLbl="fgAcc1" presStyleIdx="3" presStyleCnt="6"/>
      <dgm:spPr/>
    </dgm:pt>
    <dgm:pt modelId="{99E7FD55-2DAB-4B50-85E1-D9F2C321AB32}" type="pres">
      <dgm:prSet presAssocID="{28E2010D-02F1-4C60-AB4E-F2F758A2924D}" presName="Parent3" presStyleLbl="revTx" presStyleIdx="0" presStyleCnt="0">
        <dgm:presLayoutVars>
          <dgm:chMax val="1"/>
          <dgm:chPref val="1"/>
          <dgm:bulletEnabled val="1"/>
        </dgm:presLayoutVars>
      </dgm:prSet>
      <dgm:spPr/>
    </dgm:pt>
    <dgm:pt modelId="{C98078F3-BE00-4943-AD90-DC66D086E396}" type="pres">
      <dgm:prSet presAssocID="{03E7DBF7-C521-46F5-BE63-D62580E5420C}" presName="Accent2" presStyleCnt="0"/>
      <dgm:spPr/>
    </dgm:pt>
    <dgm:pt modelId="{FF7102FC-CF06-405B-8C36-0BE25C8DF804}" type="pres">
      <dgm:prSet presAssocID="{03E7DBF7-C521-46F5-BE63-D62580E5420C}" presName="Accent" presStyleLbl="node1" presStyleIdx="4" presStyleCnt="6"/>
      <dgm:spPr/>
    </dgm:pt>
    <dgm:pt modelId="{DE2A3905-5B62-45D3-AA86-9A2E9FF9072E}" type="pres">
      <dgm:prSet presAssocID="{03E7DBF7-C521-46F5-BE63-D62580E5420C}" presName="ParentBackground2" presStyleCnt="0"/>
      <dgm:spPr/>
    </dgm:pt>
    <dgm:pt modelId="{18CB5E35-6738-4991-8267-9C055A1B10F9}" type="pres">
      <dgm:prSet presAssocID="{03E7DBF7-C521-46F5-BE63-D62580E5420C}" presName="ParentBackground" presStyleLbl="fgAcc1" presStyleIdx="4" presStyleCnt="6"/>
      <dgm:spPr/>
    </dgm:pt>
    <dgm:pt modelId="{C0C4A2B8-A3EA-4883-8093-9BB2BF78371A}" type="pres">
      <dgm:prSet presAssocID="{03E7DBF7-C521-46F5-BE63-D62580E5420C}" presName="Parent2" presStyleLbl="revTx" presStyleIdx="0" presStyleCnt="0">
        <dgm:presLayoutVars>
          <dgm:chMax val="1"/>
          <dgm:chPref val="1"/>
          <dgm:bulletEnabled val="1"/>
        </dgm:presLayoutVars>
      </dgm:prSet>
      <dgm:spPr/>
    </dgm:pt>
    <dgm:pt modelId="{FA58937B-FEFF-4DD2-A8B3-681578181243}" type="pres">
      <dgm:prSet presAssocID="{56EBB6BD-1AEC-4D7D-94A8-35EA5AC9A07F}" presName="Accent1" presStyleCnt="0"/>
      <dgm:spPr/>
    </dgm:pt>
    <dgm:pt modelId="{EDDBA2F8-9945-4224-B8F2-6421AB850AA4}" type="pres">
      <dgm:prSet presAssocID="{56EBB6BD-1AEC-4D7D-94A8-35EA5AC9A07F}" presName="Accent" presStyleLbl="node1" presStyleIdx="5" presStyleCnt="6"/>
      <dgm:spPr/>
    </dgm:pt>
    <dgm:pt modelId="{D2FDD0A0-357F-4037-AA48-664B9457539B}" type="pres">
      <dgm:prSet presAssocID="{56EBB6BD-1AEC-4D7D-94A8-35EA5AC9A07F}" presName="ParentBackground1" presStyleCnt="0"/>
      <dgm:spPr/>
    </dgm:pt>
    <dgm:pt modelId="{264731F6-A9C4-4B7F-AC1F-9C96D485AD0D}" type="pres">
      <dgm:prSet presAssocID="{56EBB6BD-1AEC-4D7D-94A8-35EA5AC9A07F}" presName="ParentBackground" presStyleLbl="fgAcc1" presStyleIdx="5" presStyleCnt="6"/>
      <dgm:spPr/>
    </dgm:pt>
    <dgm:pt modelId="{DD5C6E37-002F-4AD4-AFA6-783393D474F0}" type="pres">
      <dgm:prSet presAssocID="{56EBB6BD-1AEC-4D7D-94A8-35EA5AC9A07F}" presName="Parent1" presStyleLbl="revTx" presStyleIdx="0" presStyleCnt="0">
        <dgm:presLayoutVars>
          <dgm:chMax val="1"/>
          <dgm:chPref val="1"/>
          <dgm:bulletEnabled val="1"/>
        </dgm:presLayoutVars>
      </dgm:prSet>
      <dgm:spPr/>
    </dgm:pt>
  </dgm:ptLst>
  <dgm:cxnLst>
    <dgm:cxn modelId="{0FC5E100-B4EA-4BFE-83E8-1DAF1851F681}" type="presOf" srcId="{28E2010D-02F1-4C60-AB4E-F2F758A2924D}" destId="{99E7FD55-2DAB-4B50-85E1-D9F2C321AB32}" srcOrd="1" destOrd="0" presId="urn:microsoft.com/office/officeart/2011/layout/CircleProcess"/>
    <dgm:cxn modelId="{F4E0280A-3426-45E3-9493-9CB5D609268F}" srcId="{DA91FC1B-21EF-4490-A1A1-5CB24A5DE711}" destId="{F026EB7E-00D1-4AEF-A7DB-0C2910D38AB3}" srcOrd="3" destOrd="0" parTransId="{E20242B1-619A-415B-9432-4C7D04EF7509}" sibTransId="{71028823-2988-45C5-A130-E16920E9419A}"/>
    <dgm:cxn modelId="{D2863A20-377D-4A50-AD62-9188F0614130}" type="presOf" srcId="{02EF5FCD-5811-4102-B043-4E63733A776D}" destId="{C932110C-BDF0-459B-B4E1-D3135B959021}" srcOrd="0" destOrd="0" presId="urn:microsoft.com/office/officeart/2011/layout/CircleProcess"/>
    <dgm:cxn modelId="{1E250D40-F95A-4209-801F-7D06EA3644CE}" type="presOf" srcId="{DA91FC1B-21EF-4490-A1A1-5CB24A5DE711}" destId="{112BDAAD-80B9-426D-B5FB-1C7C16DB89E9}" srcOrd="0" destOrd="0" presId="urn:microsoft.com/office/officeart/2011/layout/CircleProcess"/>
    <dgm:cxn modelId="{3B065547-6EFF-473A-B4A9-927E85B17636}" srcId="{DA91FC1B-21EF-4490-A1A1-5CB24A5DE711}" destId="{0251ED98-A0D7-452C-9841-E7601E7EBF28}" srcOrd="5" destOrd="0" parTransId="{BB45032E-487D-47EA-953F-6F9A784A97F2}" sibTransId="{37160534-C368-4DB4-AA64-D08C635B9826}"/>
    <dgm:cxn modelId="{0CBAD84B-2052-4BE1-B432-81907DF6DEFA}" type="presOf" srcId="{02EF5FCD-5811-4102-B043-4E63733A776D}" destId="{D27E464F-4DD5-4F12-A27C-02528307210E}" srcOrd="1" destOrd="0" presId="urn:microsoft.com/office/officeart/2011/layout/CircleProcess"/>
    <dgm:cxn modelId="{EBA9F14F-D726-44B1-A34C-EDBBA8543163}" type="presOf" srcId="{03E7DBF7-C521-46F5-BE63-D62580E5420C}" destId="{18CB5E35-6738-4991-8267-9C055A1B10F9}" srcOrd="0" destOrd="0" presId="urn:microsoft.com/office/officeart/2011/layout/CircleProcess"/>
    <dgm:cxn modelId="{0EB8A171-254E-4838-8E91-8872B994D450}" type="presOf" srcId="{F026EB7E-00D1-4AEF-A7DB-0C2910D38AB3}" destId="{08EEFF71-D00A-4490-BFF5-E8851D71A3A7}" srcOrd="0" destOrd="0" presId="urn:microsoft.com/office/officeart/2011/layout/CircleProcess"/>
    <dgm:cxn modelId="{1BDAC451-EC93-431E-8E44-DE6EF8DD2FE2}" type="presOf" srcId="{F026EB7E-00D1-4AEF-A7DB-0C2910D38AB3}" destId="{F44F91E9-451F-4F26-B679-FC91C73095F2}" srcOrd="1" destOrd="0" presId="urn:microsoft.com/office/officeart/2011/layout/CircleProcess"/>
    <dgm:cxn modelId="{BBC9B38B-6A07-4563-A1F3-517810E41E85}" type="presOf" srcId="{0251ED98-A0D7-452C-9841-E7601E7EBF28}" destId="{71230E34-275F-44B8-96E5-629ED8736F4A}" srcOrd="0" destOrd="0" presId="urn:microsoft.com/office/officeart/2011/layout/CircleProcess"/>
    <dgm:cxn modelId="{C0F50198-D0BB-4139-9853-5D37B683128D}" type="presOf" srcId="{0251ED98-A0D7-452C-9841-E7601E7EBF28}" destId="{F7064CAB-E863-41E3-A256-AF67AF392E96}" srcOrd="1" destOrd="0" presId="urn:microsoft.com/office/officeart/2011/layout/CircleProcess"/>
    <dgm:cxn modelId="{3463E8B1-1C5C-4EB3-882E-4A363F456E4C}" type="presOf" srcId="{28E2010D-02F1-4C60-AB4E-F2F758A2924D}" destId="{8921F7E7-58B6-43FD-9939-EEB85A3CBA6B}" srcOrd="0" destOrd="0" presId="urn:microsoft.com/office/officeart/2011/layout/CircleProcess"/>
    <dgm:cxn modelId="{F6AFFFB3-9D58-477B-BBE1-16177A4E1DB8}" srcId="{DA91FC1B-21EF-4490-A1A1-5CB24A5DE711}" destId="{56EBB6BD-1AEC-4D7D-94A8-35EA5AC9A07F}" srcOrd="0" destOrd="0" parTransId="{FA8C7BBE-195D-4887-B8A0-7A061F977E41}" sibTransId="{26600ADE-51E8-4616-A09C-81743D2C2638}"/>
    <dgm:cxn modelId="{069991C1-EA8F-4760-AFC1-2FAC468E378E}" srcId="{DA91FC1B-21EF-4490-A1A1-5CB24A5DE711}" destId="{28E2010D-02F1-4C60-AB4E-F2F758A2924D}" srcOrd="2" destOrd="0" parTransId="{FDF3E580-6AFF-4905-AC2A-7F3D29D9CA9C}" sibTransId="{91C1A30D-7DB1-4E1E-B030-E1873D57F795}"/>
    <dgm:cxn modelId="{000D32CD-84E4-4D3A-92B4-1E78A58EE7BF}" type="presOf" srcId="{03E7DBF7-C521-46F5-BE63-D62580E5420C}" destId="{C0C4A2B8-A3EA-4883-8093-9BB2BF78371A}" srcOrd="1" destOrd="0" presId="urn:microsoft.com/office/officeart/2011/layout/CircleProcess"/>
    <dgm:cxn modelId="{ACB870D4-565D-401C-A9B1-F8906ABF6541}" srcId="{DA91FC1B-21EF-4490-A1A1-5CB24A5DE711}" destId="{02EF5FCD-5811-4102-B043-4E63733A776D}" srcOrd="4" destOrd="0" parTransId="{C32980C0-F994-46A5-8833-FF4613DBD7E7}" sibTransId="{BB1B8F75-168C-4795-BD5D-8D9EA88F2579}"/>
    <dgm:cxn modelId="{45F1ECD7-73C8-42AD-8B2C-41F7C867B147}" type="presOf" srcId="{56EBB6BD-1AEC-4D7D-94A8-35EA5AC9A07F}" destId="{264731F6-A9C4-4B7F-AC1F-9C96D485AD0D}" srcOrd="0" destOrd="0" presId="urn:microsoft.com/office/officeart/2011/layout/CircleProcess"/>
    <dgm:cxn modelId="{E74220E5-7280-47AE-82FC-FD9D6B064759}" type="presOf" srcId="{56EBB6BD-1AEC-4D7D-94A8-35EA5AC9A07F}" destId="{DD5C6E37-002F-4AD4-AFA6-783393D474F0}" srcOrd="1" destOrd="0" presId="urn:microsoft.com/office/officeart/2011/layout/CircleProcess"/>
    <dgm:cxn modelId="{4AAECAE8-53EC-4F49-B5CC-22E964E1B74E}" srcId="{DA91FC1B-21EF-4490-A1A1-5CB24A5DE711}" destId="{03E7DBF7-C521-46F5-BE63-D62580E5420C}" srcOrd="1" destOrd="0" parTransId="{5A9FE085-E7B0-4F8E-83C8-E28F094220A8}" sibTransId="{562F0BFA-9CE4-479B-B8C2-24E074CF0B32}"/>
    <dgm:cxn modelId="{D72283B4-DAF1-4572-AD5F-9AB9B57BD83A}" type="presParOf" srcId="{112BDAAD-80B9-426D-B5FB-1C7C16DB89E9}" destId="{CE5226B8-064E-47F7-A3AA-5E610AEF7FFD}" srcOrd="0" destOrd="0" presId="urn:microsoft.com/office/officeart/2011/layout/CircleProcess"/>
    <dgm:cxn modelId="{89663929-CBDF-43AD-9B73-E8C40C992320}" type="presParOf" srcId="{CE5226B8-064E-47F7-A3AA-5E610AEF7FFD}" destId="{B6404865-9C8C-45F2-8149-A78A70B89D40}" srcOrd="0" destOrd="0" presId="urn:microsoft.com/office/officeart/2011/layout/CircleProcess"/>
    <dgm:cxn modelId="{37BDAED0-D941-41FB-B920-ECFF325CAD88}" type="presParOf" srcId="{112BDAAD-80B9-426D-B5FB-1C7C16DB89E9}" destId="{3AD06DD3-5B2B-40D3-B486-7C5CA8121810}" srcOrd="1" destOrd="0" presId="urn:microsoft.com/office/officeart/2011/layout/CircleProcess"/>
    <dgm:cxn modelId="{D80DB017-D1BF-4F8A-9124-822DA88606F1}" type="presParOf" srcId="{3AD06DD3-5B2B-40D3-B486-7C5CA8121810}" destId="{71230E34-275F-44B8-96E5-629ED8736F4A}" srcOrd="0" destOrd="0" presId="urn:microsoft.com/office/officeart/2011/layout/CircleProcess"/>
    <dgm:cxn modelId="{A4BD84B8-BEA3-4EA5-842D-7A50539176E6}" type="presParOf" srcId="{112BDAAD-80B9-426D-B5FB-1C7C16DB89E9}" destId="{F7064CAB-E863-41E3-A256-AF67AF392E96}" srcOrd="2" destOrd="0" presId="urn:microsoft.com/office/officeart/2011/layout/CircleProcess"/>
    <dgm:cxn modelId="{F447DB4B-3560-4D22-B5FD-50E6E41164B7}" type="presParOf" srcId="{112BDAAD-80B9-426D-B5FB-1C7C16DB89E9}" destId="{33A4B217-93B5-4F59-9F20-67DD9BC7F3B9}" srcOrd="3" destOrd="0" presId="urn:microsoft.com/office/officeart/2011/layout/CircleProcess"/>
    <dgm:cxn modelId="{28CAE134-D81C-4158-9C86-33C3D17B4654}" type="presParOf" srcId="{33A4B217-93B5-4F59-9F20-67DD9BC7F3B9}" destId="{8C20E878-4148-4006-A912-819F43019D3A}" srcOrd="0" destOrd="0" presId="urn:microsoft.com/office/officeart/2011/layout/CircleProcess"/>
    <dgm:cxn modelId="{00FB43FD-8CDB-43D1-B6C1-C45F5BF34B1F}" type="presParOf" srcId="{112BDAAD-80B9-426D-B5FB-1C7C16DB89E9}" destId="{5A1149E2-EDFE-4B26-92F3-E06F9A85D188}" srcOrd="4" destOrd="0" presId="urn:microsoft.com/office/officeart/2011/layout/CircleProcess"/>
    <dgm:cxn modelId="{21BF5DEF-0EB8-469B-9260-4C7E98968CEC}" type="presParOf" srcId="{5A1149E2-EDFE-4B26-92F3-E06F9A85D188}" destId="{C932110C-BDF0-459B-B4E1-D3135B959021}" srcOrd="0" destOrd="0" presId="urn:microsoft.com/office/officeart/2011/layout/CircleProcess"/>
    <dgm:cxn modelId="{E8F09222-BBD4-48FB-AB3A-C9CEC0D5E90B}" type="presParOf" srcId="{112BDAAD-80B9-426D-B5FB-1C7C16DB89E9}" destId="{D27E464F-4DD5-4F12-A27C-02528307210E}" srcOrd="5" destOrd="0" presId="urn:microsoft.com/office/officeart/2011/layout/CircleProcess"/>
    <dgm:cxn modelId="{FB07E1F4-8BDA-4BD1-ADEE-853A14106A60}" type="presParOf" srcId="{112BDAAD-80B9-426D-B5FB-1C7C16DB89E9}" destId="{ACAC5611-F940-4EFF-8104-EB722F4E9EB4}" srcOrd="6" destOrd="0" presId="urn:microsoft.com/office/officeart/2011/layout/CircleProcess"/>
    <dgm:cxn modelId="{FDE45AF6-147D-419F-8BC5-97CECB22CAC4}" type="presParOf" srcId="{ACAC5611-F940-4EFF-8104-EB722F4E9EB4}" destId="{0A1A9B5D-BEDA-4178-9D16-A26668793038}" srcOrd="0" destOrd="0" presId="urn:microsoft.com/office/officeart/2011/layout/CircleProcess"/>
    <dgm:cxn modelId="{E4DAED17-6E8F-4445-8129-00F1A26F915F}" type="presParOf" srcId="{112BDAAD-80B9-426D-B5FB-1C7C16DB89E9}" destId="{51BBFAC2-41C5-4F7F-ADD1-BA2F4D1DE313}" srcOrd="7" destOrd="0" presId="urn:microsoft.com/office/officeart/2011/layout/CircleProcess"/>
    <dgm:cxn modelId="{A603E287-E13D-44A4-B470-13ED03DD6BEA}" type="presParOf" srcId="{51BBFAC2-41C5-4F7F-ADD1-BA2F4D1DE313}" destId="{08EEFF71-D00A-4490-BFF5-E8851D71A3A7}" srcOrd="0" destOrd="0" presId="urn:microsoft.com/office/officeart/2011/layout/CircleProcess"/>
    <dgm:cxn modelId="{6E56015E-FC17-4846-94DC-62DF798D86DE}" type="presParOf" srcId="{112BDAAD-80B9-426D-B5FB-1C7C16DB89E9}" destId="{F44F91E9-451F-4F26-B679-FC91C73095F2}" srcOrd="8" destOrd="0" presId="urn:microsoft.com/office/officeart/2011/layout/CircleProcess"/>
    <dgm:cxn modelId="{F92F0745-4199-47E1-8E69-8CFD36159F67}" type="presParOf" srcId="{112BDAAD-80B9-426D-B5FB-1C7C16DB89E9}" destId="{D9D55162-AA30-4710-BD2B-9C1AF79642FB}" srcOrd="9" destOrd="0" presId="urn:microsoft.com/office/officeart/2011/layout/CircleProcess"/>
    <dgm:cxn modelId="{94DA8C85-AF1B-4D77-B737-027583D74111}" type="presParOf" srcId="{D9D55162-AA30-4710-BD2B-9C1AF79642FB}" destId="{30F1A75F-1EC4-496E-8648-0D243D0E2136}" srcOrd="0" destOrd="0" presId="urn:microsoft.com/office/officeart/2011/layout/CircleProcess"/>
    <dgm:cxn modelId="{F4FC0578-88A0-4820-854F-83F933388451}" type="presParOf" srcId="{112BDAAD-80B9-426D-B5FB-1C7C16DB89E9}" destId="{53C03A56-4D00-4983-BB0C-2F92640FAD34}" srcOrd="10" destOrd="0" presId="urn:microsoft.com/office/officeart/2011/layout/CircleProcess"/>
    <dgm:cxn modelId="{883A96A7-D57B-467A-AFF5-0178FF9813BC}" type="presParOf" srcId="{53C03A56-4D00-4983-BB0C-2F92640FAD34}" destId="{8921F7E7-58B6-43FD-9939-EEB85A3CBA6B}" srcOrd="0" destOrd="0" presId="urn:microsoft.com/office/officeart/2011/layout/CircleProcess"/>
    <dgm:cxn modelId="{4C3EFD66-EDCD-467D-9E89-942B164FE688}" type="presParOf" srcId="{112BDAAD-80B9-426D-B5FB-1C7C16DB89E9}" destId="{99E7FD55-2DAB-4B50-85E1-D9F2C321AB32}" srcOrd="11" destOrd="0" presId="urn:microsoft.com/office/officeart/2011/layout/CircleProcess"/>
    <dgm:cxn modelId="{93A67A1F-2AE5-4E49-A649-A991FE9B085E}" type="presParOf" srcId="{112BDAAD-80B9-426D-B5FB-1C7C16DB89E9}" destId="{C98078F3-BE00-4943-AD90-DC66D086E396}" srcOrd="12" destOrd="0" presId="urn:microsoft.com/office/officeart/2011/layout/CircleProcess"/>
    <dgm:cxn modelId="{661134B9-DF1F-4A1E-BFCA-3879FB215EAC}" type="presParOf" srcId="{C98078F3-BE00-4943-AD90-DC66D086E396}" destId="{FF7102FC-CF06-405B-8C36-0BE25C8DF804}" srcOrd="0" destOrd="0" presId="urn:microsoft.com/office/officeart/2011/layout/CircleProcess"/>
    <dgm:cxn modelId="{963D5572-575B-49FB-B6F3-B84A5936D5FE}" type="presParOf" srcId="{112BDAAD-80B9-426D-B5FB-1C7C16DB89E9}" destId="{DE2A3905-5B62-45D3-AA86-9A2E9FF9072E}" srcOrd="13" destOrd="0" presId="urn:microsoft.com/office/officeart/2011/layout/CircleProcess"/>
    <dgm:cxn modelId="{F994570C-12E8-4B9F-B75D-ECDB1C69E46E}" type="presParOf" srcId="{DE2A3905-5B62-45D3-AA86-9A2E9FF9072E}" destId="{18CB5E35-6738-4991-8267-9C055A1B10F9}" srcOrd="0" destOrd="0" presId="urn:microsoft.com/office/officeart/2011/layout/CircleProcess"/>
    <dgm:cxn modelId="{F3FD3BA4-E2F8-4CF2-8223-CB899AD149E9}" type="presParOf" srcId="{112BDAAD-80B9-426D-B5FB-1C7C16DB89E9}" destId="{C0C4A2B8-A3EA-4883-8093-9BB2BF78371A}" srcOrd="14" destOrd="0" presId="urn:microsoft.com/office/officeart/2011/layout/CircleProcess"/>
    <dgm:cxn modelId="{F1454933-DC32-49E6-85F5-B4472B8C3D48}" type="presParOf" srcId="{112BDAAD-80B9-426D-B5FB-1C7C16DB89E9}" destId="{FA58937B-FEFF-4DD2-A8B3-681578181243}" srcOrd="15" destOrd="0" presId="urn:microsoft.com/office/officeart/2011/layout/CircleProcess"/>
    <dgm:cxn modelId="{26F553D5-432B-43E2-B761-61314C9AEB26}" type="presParOf" srcId="{FA58937B-FEFF-4DD2-A8B3-681578181243}" destId="{EDDBA2F8-9945-4224-B8F2-6421AB850AA4}" srcOrd="0" destOrd="0" presId="urn:microsoft.com/office/officeart/2011/layout/CircleProcess"/>
    <dgm:cxn modelId="{45641698-87FA-4902-8DD6-EFD6724853BE}" type="presParOf" srcId="{112BDAAD-80B9-426D-B5FB-1C7C16DB89E9}" destId="{D2FDD0A0-357F-4037-AA48-664B9457539B}" srcOrd="16" destOrd="0" presId="urn:microsoft.com/office/officeart/2011/layout/CircleProcess"/>
    <dgm:cxn modelId="{350F7205-E05B-4691-9889-EECAD65DCF4D}" type="presParOf" srcId="{D2FDD0A0-357F-4037-AA48-664B9457539B}" destId="{264731F6-A9C4-4B7F-AC1F-9C96D485AD0D}" srcOrd="0" destOrd="0" presId="urn:microsoft.com/office/officeart/2011/layout/CircleProcess"/>
    <dgm:cxn modelId="{4D39701D-A490-46B7-B26A-E85D71A7832C}" type="presParOf" srcId="{112BDAAD-80B9-426D-B5FB-1C7C16DB89E9}" destId="{DD5C6E37-002F-4AD4-AFA6-783393D474F0}" srcOrd="17" destOrd="0" presId="urn:microsoft.com/office/officeart/2011/layout/Circle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404865-9C8C-45F2-8149-A78A70B89D40}">
      <dsp:nvSpPr>
        <dsp:cNvPr id="0" name=""/>
        <dsp:cNvSpPr/>
      </dsp:nvSpPr>
      <dsp:spPr>
        <a:xfrm>
          <a:off x="9362793" y="1459262"/>
          <a:ext cx="1725935" cy="1725607"/>
        </a:xfrm>
        <a:prstGeom prst="ellipse">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71230E34-275F-44B8-96E5-629ED8736F4A}">
      <dsp:nvSpPr>
        <dsp:cNvPr id="0" name=""/>
        <dsp:cNvSpPr/>
      </dsp:nvSpPr>
      <dsp:spPr>
        <a:xfrm>
          <a:off x="9420909" y="1516792"/>
          <a:ext cx="1610800" cy="1610546"/>
        </a:xfrm>
        <a:prstGeom prst="ellipse">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Deployment</a:t>
          </a:r>
        </a:p>
      </dsp:txBody>
      <dsp:txXfrm>
        <a:off x="9651180" y="1746914"/>
        <a:ext cx="1150258" cy="1150304"/>
      </dsp:txXfrm>
    </dsp:sp>
    <dsp:sp modelId="{8C20E878-4148-4006-A912-819F43019D3A}">
      <dsp:nvSpPr>
        <dsp:cNvPr id="0" name=""/>
        <dsp:cNvSpPr/>
      </dsp:nvSpPr>
      <dsp:spPr>
        <a:xfrm rot="2700000">
          <a:off x="7579959" y="1459068"/>
          <a:ext cx="1725692" cy="1725692"/>
        </a:xfrm>
        <a:prstGeom prst="teardrop">
          <a:avLst>
            <a:gd name="adj" fmla="val 100000"/>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C932110C-BDF0-459B-B4E1-D3135B959021}">
      <dsp:nvSpPr>
        <dsp:cNvPr id="0" name=""/>
        <dsp:cNvSpPr/>
      </dsp:nvSpPr>
      <dsp:spPr>
        <a:xfrm>
          <a:off x="7637953" y="1516792"/>
          <a:ext cx="1610800" cy="1610546"/>
        </a:xfrm>
        <a:prstGeom prst="ellipse">
          <a:avLst/>
        </a:prstGeom>
        <a:solidFill>
          <a:schemeClr val="lt1">
            <a:alpha val="90000"/>
            <a:hueOff val="0"/>
            <a:satOff val="0"/>
            <a:lumOff val="0"/>
            <a:alphaOff val="0"/>
          </a:schemeClr>
        </a:solidFill>
        <a:ln w="635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Evaluation</a:t>
          </a:r>
        </a:p>
      </dsp:txBody>
      <dsp:txXfrm>
        <a:off x="7868224" y="1746914"/>
        <a:ext cx="1150258" cy="1150304"/>
      </dsp:txXfrm>
    </dsp:sp>
    <dsp:sp modelId="{0A1A9B5D-BEDA-4178-9D16-A26668793038}">
      <dsp:nvSpPr>
        <dsp:cNvPr id="0" name=""/>
        <dsp:cNvSpPr/>
      </dsp:nvSpPr>
      <dsp:spPr>
        <a:xfrm rot="2700000">
          <a:off x="5797004" y="1459068"/>
          <a:ext cx="1725692" cy="1725692"/>
        </a:xfrm>
        <a:prstGeom prst="teardrop">
          <a:avLst>
            <a:gd name="adj" fmla="val 100000"/>
          </a:avLst>
        </a:prstGeom>
        <a:gradFill rotWithShape="0">
          <a:gsLst>
            <a:gs pos="0">
              <a:schemeClr val="accent4">
                <a:hueOff val="0"/>
                <a:satOff val="0"/>
                <a:lumOff val="0"/>
                <a:alphaOff val="0"/>
                <a:lumMod val="110000"/>
                <a:satMod val="105000"/>
                <a:tint val="67000"/>
              </a:schemeClr>
            </a:gs>
            <a:gs pos="50000">
              <a:schemeClr val="accent4">
                <a:hueOff val="0"/>
                <a:satOff val="0"/>
                <a:lumOff val="0"/>
                <a:alphaOff val="0"/>
                <a:lumMod val="105000"/>
                <a:satMod val="103000"/>
                <a:tint val="73000"/>
              </a:schemeClr>
            </a:gs>
            <a:gs pos="100000">
              <a:schemeClr val="accent4">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08EEFF71-D00A-4490-BFF5-E8851D71A3A7}">
      <dsp:nvSpPr>
        <dsp:cNvPr id="0" name=""/>
        <dsp:cNvSpPr/>
      </dsp:nvSpPr>
      <dsp:spPr>
        <a:xfrm>
          <a:off x="5854998" y="1516792"/>
          <a:ext cx="1610800" cy="1610546"/>
        </a:xfrm>
        <a:prstGeom prst="ellipse">
          <a:avLst/>
        </a:prstGeom>
        <a:solidFill>
          <a:schemeClr val="lt1">
            <a:alpha val="90000"/>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Validation</a:t>
          </a:r>
        </a:p>
      </dsp:txBody>
      <dsp:txXfrm>
        <a:off x="6085269" y="1746914"/>
        <a:ext cx="1150258" cy="1150304"/>
      </dsp:txXfrm>
    </dsp:sp>
    <dsp:sp modelId="{30F1A75F-1EC4-496E-8648-0D243D0E2136}">
      <dsp:nvSpPr>
        <dsp:cNvPr id="0" name=""/>
        <dsp:cNvSpPr/>
      </dsp:nvSpPr>
      <dsp:spPr>
        <a:xfrm rot="2700000">
          <a:off x="4014049" y="1459068"/>
          <a:ext cx="1725692" cy="1725692"/>
        </a:xfrm>
        <a:prstGeom prst="teardrop">
          <a:avLst>
            <a:gd name="adj" fmla="val 100000"/>
          </a:avLst>
        </a:prstGeom>
        <a:gradFill rotWithShape="0">
          <a:gsLst>
            <a:gs pos="0">
              <a:schemeClr val="accent5">
                <a:hueOff val="0"/>
                <a:satOff val="0"/>
                <a:lumOff val="0"/>
                <a:alphaOff val="0"/>
                <a:lumMod val="110000"/>
                <a:satMod val="105000"/>
                <a:tint val="67000"/>
              </a:schemeClr>
            </a:gs>
            <a:gs pos="50000">
              <a:schemeClr val="accent5">
                <a:hueOff val="0"/>
                <a:satOff val="0"/>
                <a:lumOff val="0"/>
                <a:alphaOff val="0"/>
                <a:lumMod val="105000"/>
                <a:satMod val="103000"/>
                <a:tint val="73000"/>
              </a:schemeClr>
            </a:gs>
            <a:gs pos="100000">
              <a:schemeClr val="accent5">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8921F7E7-58B6-43FD-9939-EEB85A3CBA6B}">
      <dsp:nvSpPr>
        <dsp:cNvPr id="0" name=""/>
        <dsp:cNvSpPr/>
      </dsp:nvSpPr>
      <dsp:spPr>
        <a:xfrm>
          <a:off x="4072043" y="1516792"/>
          <a:ext cx="1610800" cy="1610546"/>
        </a:xfrm>
        <a:prstGeom prst="ellipse">
          <a:avLst/>
        </a:prstGeom>
        <a:solidFill>
          <a:schemeClr val="lt1">
            <a:alpha val="90000"/>
            <a:hueOff val="0"/>
            <a:satOff val="0"/>
            <a:lumOff val="0"/>
            <a:alphaOff val="0"/>
          </a:schemeClr>
        </a:solidFill>
        <a:ln w="6350" cap="flat" cmpd="sng" algn="ctr">
          <a:solidFill>
            <a:schemeClr val="accent5">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Model Building</a:t>
          </a:r>
        </a:p>
      </dsp:txBody>
      <dsp:txXfrm>
        <a:off x="4301218" y="1746914"/>
        <a:ext cx="1150258" cy="1150304"/>
      </dsp:txXfrm>
    </dsp:sp>
    <dsp:sp modelId="{FF7102FC-CF06-405B-8C36-0BE25C8DF804}">
      <dsp:nvSpPr>
        <dsp:cNvPr id="0" name=""/>
        <dsp:cNvSpPr/>
      </dsp:nvSpPr>
      <dsp:spPr>
        <a:xfrm rot="2700000">
          <a:off x="2231094" y="1459068"/>
          <a:ext cx="1725692" cy="1725692"/>
        </a:xfrm>
        <a:prstGeom prst="teardrop">
          <a:avLst>
            <a:gd name="adj" fmla="val 100000"/>
          </a:avLst>
        </a:prstGeom>
        <a:gradFill rotWithShape="0">
          <a:gsLst>
            <a:gs pos="0">
              <a:schemeClr val="accent6">
                <a:hueOff val="0"/>
                <a:satOff val="0"/>
                <a:lumOff val="0"/>
                <a:alphaOff val="0"/>
                <a:lumMod val="110000"/>
                <a:satMod val="105000"/>
                <a:tint val="67000"/>
              </a:schemeClr>
            </a:gs>
            <a:gs pos="50000">
              <a:schemeClr val="accent6">
                <a:hueOff val="0"/>
                <a:satOff val="0"/>
                <a:lumOff val="0"/>
                <a:alphaOff val="0"/>
                <a:lumMod val="105000"/>
                <a:satMod val="103000"/>
                <a:tint val="73000"/>
              </a:schemeClr>
            </a:gs>
            <a:gs pos="100000">
              <a:schemeClr val="accent6">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18CB5E35-6738-4991-8267-9C055A1B10F9}">
      <dsp:nvSpPr>
        <dsp:cNvPr id="0" name=""/>
        <dsp:cNvSpPr/>
      </dsp:nvSpPr>
      <dsp:spPr>
        <a:xfrm>
          <a:off x="2289088" y="1516792"/>
          <a:ext cx="1610800" cy="1610546"/>
        </a:xfrm>
        <a:prstGeom prst="ellipse">
          <a:avLst/>
        </a:prstGeom>
        <a:solidFill>
          <a:schemeClr val="lt1">
            <a:alpha val="90000"/>
            <a:hueOff val="0"/>
            <a:satOff val="0"/>
            <a:lumOff val="0"/>
            <a:alphaOff val="0"/>
          </a:schemeClr>
        </a:solidFill>
        <a:ln w="6350" cap="flat" cmpd="sng" algn="ctr">
          <a:solidFill>
            <a:schemeClr val="accent6">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Data Preparing</a:t>
          </a:r>
        </a:p>
      </dsp:txBody>
      <dsp:txXfrm>
        <a:off x="2518263" y="1746914"/>
        <a:ext cx="1150258" cy="1150304"/>
      </dsp:txXfrm>
    </dsp:sp>
    <dsp:sp modelId="{EDDBA2F8-9945-4224-B8F2-6421AB850AA4}">
      <dsp:nvSpPr>
        <dsp:cNvPr id="0" name=""/>
        <dsp:cNvSpPr/>
      </dsp:nvSpPr>
      <dsp:spPr>
        <a:xfrm rot="2700000">
          <a:off x="448139" y="1459068"/>
          <a:ext cx="1725692" cy="1725692"/>
        </a:xfrm>
        <a:prstGeom prst="teardrop">
          <a:avLst>
            <a:gd name="adj" fmla="val 100000"/>
          </a:avLst>
        </a:prstGeom>
        <a:gradFill rotWithShape="0">
          <a:gsLst>
            <a:gs pos="0">
              <a:schemeClr val="accent2">
                <a:hueOff val="0"/>
                <a:satOff val="0"/>
                <a:lumOff val="0"/>
                <a:alphaOff val="0"/>
                <a:lumMod val="110000"/>
                <a:satMod val="105000"/>
                <a:tint val="67000"/>
              </a:schemeClr>
            </a:gs>
            <a:gs pos="50000">
              <a:schemeClr val="accent2">
                <a:hueOff val="0"/>
                <a:satOff val="0"/>
                <a:lumOff val="0"/>
                <a:alphaOff val="0"/>
                <a:lumMod val="105000"/>
                <a:satMod val="103000"/>
                <a:tint val="73000"/>
              </a:schemeClr>
            </a:gs>
            <a:gs pos="100000">
              <a:schemeClr val="accent2">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264731F6-A9C4-4B7F-AC1F-9C96D485AD0D}">
      <dsp:nvSpPr>
        <dsp:cNvPr id="0" name=""/>
        <dsp:cNvSpPr/>
      </dsp:nvSpPr>
      <dsp:spPr>
        <a:xfrm>
          <a:off x="505036" y="1516792"/>
          <a:ext cx="1610800" cy="1610546"/>
        </a:xfrm>
        <a:prstGeom prst="ellipse">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Data Collecting</a:t>
          </a:r>
        </a:p>
      </dsp:txBody>
      <dsp:txXfrm>
        <a:off x="735307" y="1746914"/>
        <a:ext cx="1150258" cy="1150304"/>
      </dsp:txXfrm>
    </dsp:sp>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1A9BF77-19DE-44ED-B71C-655A529481D5}"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B94AAC-37F8-413B-A2B4-1FBF6EA7EEC4}" type="slidenum">
              <a:rPr lang="en-US" smtClean="0"/>
              <a:t>‹#›</a:t>
            </a:fld>
            <a:endParaRPr lang="en-US"/>
          </a:p>
        </p:txBody>
      </p:sp>
    </p:spTree>
    <p:extLst>
      <p:ext uri="{BB962C8B-B14F-4D97-AF65-F5344CB8AC3E}">
        <p14:creationId xmlns:p14="http://schemas.microsoft.com/office/powerpoint/2010/main" val="3729073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A9BF77-19DE-44ED-B71C-655A529481D5}"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B94AAC-37F8-413B-A2B4-1FBF6EA7EEC4}" type="slidenum">
              <a:rPr lang="en-US" smtClean="0"/>
              <a:t>‹#›</a:t>
            </a:fld>
            <a:endParaRPr lang="en-US"/>
          </a:p>
        </p:txBody>
      </p:sp>
    </p:spTree>
    <p:extLst>
      <p:ext uri="{BB962C8B-B14F-4D97-AF65-F5344CB8AC3E}">
        <p14:creationId xmlns:p14="http://schemas.microsoft.com/office/powerpoint/2010/main" val="1555943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A9BF77-19DE-44ED-B71C-655A529481D5}"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B94AAC-37F8-413B-A2B4-1FBF6EA7EEC4}" type="slidenum">
              <a:rPr lang="en-US" smtClean="0"/>
              <a:t>‹#›</a:t>
            </a:fld>
            <a:endParaRPr lang="en-US"/>
          </a:p>
        </p:txBody>
      </p:sp>
    </p:spTree>
    <p:extLst>
      <p:ext uri="{BB962C8B-B14F-4D97-AF65-F5344CB8AC3E}">
        <p14:creationId xmlns:p14="http://schemas.microsoft.com/office/powerpoint/2010/main" val="879720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A9BF77-19DE-44ED-B71C-655A529481D5}"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B94AAC-37F8-413B-A2B4-1FBF6EA7EEC4}" type="slidenum">
              <a:rPr lang="en-US" smtClean="0"/>
              <a:t>‹#›</a:t>
            </a:fld>
            <a:endParaRPr lang="en-US"/>
          </a:p>
        </p:txBody>
      </p:sp>
    </p:spTree>
    <p:extLst>
      <p:ext uri="{BB962C8B-B14F-4D97-AF65-F5344CB8AC3E}">
        <p14:creationId xmlns:p14="http://schemas.microsoft.com/office/powerpoint/2010/main" val="31542109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A9BF77-19DE-44ED-B71C-655A529481D5}" type="datetimeFigureOut">
              <a:rPr lang="en-US" smtClean="0"/>
              <a:t>6/24/2024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B94AAC-37F8-413B-A2B4-1FBF6EA7EEC4}" type="slidenum">
              <a:rPr lang="en-US" smtClean="0"/>
              <a:t>‹#›</a:t>
            </a:fld>
            <a:endParaRPr lang="en-US"/>
          </a:p>
        </p:txBody>
      </p:sp>
    </p:spTree>
    <p:extLst>
      <p:ext uri="{BB962C8B-B14F-4D97-AF65-F5344CB8AC3E}">
        <p14:creationId xmlns:p14="http://schemas.microsoft.com/office/powerpoint/2010/main" val="519868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1A9BF77-19DE-44ED-B71C-655A529481D5}" type="datetimeFigureOut">
              <a:rPr lang="en-US" smtClean="0"/>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B94AAC-37F8-413B-A2B4-1FBF6EA7EEC4}" type="slidenum">
              <a:rPr lang="en-US" smtClean="0"/>
              <a:t>‹#›</a:t>
            </a:fld>
            <a:endParaRPr lang="en-US"/>
          </a:p>
        </p:txBody>
      </p:sp>
    </p:spTree>
    <p:extLst>
      <p:ext uri="{BB962C8B-B14F-4D97-AF65-F5344CB8AC3E}">
        <p14:creationId xmlns:p14="http://schemas.microsoft.com/office/powerpoint/2010/main" val="2800546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1A9BF77-19DE-44ED-B71C-655A529481D5}" type="datetimeFigureOut">
              <a:rPr lang="en-US" smtClean="0"/>
              <a:t>6/24/2024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8B94AAC-37F8-413B-A2B4-1FBF6EA7EEC4}" type="slidenum">
              <a:rPr lang="en-US" smtClean="0"/>
              <a:t>‹#›</a:t>
            </a:fld>
            <a:endParaRPr lang="en-US"/>
          </a:p>
        </p:txBody>
      </p:sp>
    </p:spTree>
    <p:extLst>
      <p:ext uri="{BB962C8B-B14F-4D97-AF65-F5344CB8AC3E}">
        <p14:creationId xmlns:p14="http://schemas.microsoft.com/office/powerpoint/2010/main" val="6439344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1A9BF77-19DE-44ED-B71C-655A529481D5}" type="datetimeFigureOut">
              <a:rPr lang="en-US" smtClean="0"/>
              <a:t>6/24/2024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8B94AAC-37F8-413B-A2B4-1FBF6EA7EEC4}" type="slidenum">
              <a:rPr lang="en-US" smtClean="0"/>
              <a:t>‹#›</a:t>
            </a:fld>
            <a:endParaRPr lang="en-US"/>
          </a:p>
        </p:txBody>
      </p:sp>
    </p:spTree>
    <p:extLst>
      <p:ext uri="{BB962C8B-B14F-4D97-AF65-F5344CB8AC3E}">
        <p14:creationId xmlns:p14="http://schemas.microsoft.com/office/powerpoint/2010/main" val="8244102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1A9BF77-19DE-44ED-B71C-655A529481D5}" type="datetimeFigureOut">
              <a:rPr lang="en-US" smtClean="0"/>
              <a:t>6/24/2024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8B94AAC-37F8-413B-A2B4-1FBF6EA7EEC4}" type="slidenum">
              <a:rPr lang="en-US" smtClean="0"/>
              <a:t>‹#›</a:t>
            </a:fld>
            <a:endParaRPr lang="en-US"/>
          </a:p>
        </p:txBody>
      </p:sp>
    </p:spTree>
    <p:extLst>
      <p:ext uri="{BB962C8B-B14F-4D97-AF65-F5344CB8AC3E}">
        <p14:creationId xmlns:p14="http://schemas.microsoft.com/office/powerpoint/2010/main" val="2128543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1A9BF77-19DE-44ED-B71C-655A529481D5}" type="datetimeFigureOut">
              <a:rPr lang="en-US" smtClean="0"/>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B94AAC-37F8-413B-A2B4-1FBF6EA7EEC4}" type="slidenum">
              <a:rPr lang="en-US" smtClean="0"/>
              <a:t>‹#›</a:t>
            </a:fld>
            <a:endParaRPr lang="en-US"/>
          </a:p>
        </p:txBody>
      </p:sp>
    </p:spTree>
    <p:extLst>
      <p:ext uri="{BB962C8B-B14F-4D97-AF65-F5344CB8AC3E}">
        <p14:creationId xmlns:p14="http://schemas.microsoft.com/office/powerpoint/2010/main" val="5417201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1A9BF77-19DE-44ED-B71C-655A529481D5}" type="datetimeFigureOut">
              <a:rPr lang="en-US" smtClean="0"/>
              <a:t>6/24/2024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B94AAC-37F8-413B-A2B4-1FBF6EA7EEC4}" type="slidenum">
              <a:rPr lang="en-US" smtClean="0"/>
              <a:t>‹#›</a:t>
            </a:fld>
            <a:endParaRPr lang="en-US"/>
          </a:p>
        </p:txBody>
      </p:sp>
    </p:spTree>
    <p:extLst>
      <p:ext uri="{BB962C8B-B14F-4D97-AF65-F5344CB8AC3E}">
        <p14:creationId xmlns:p14="http://schemas.microsoft.com/office/powerpoint/2010/main" val="2199407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A9BF77-19DE-44ED-B71C-655A529481D5}" type="datetimeFigureOut">
              <a:rPr lang="en-US" smtClean="0"/>
              <a:t>6/24/2024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8B94AAC-37F8-413B-A2B4-1FBF6EA7EEC4}" type="slidenum">
              <a:rPr lang="en-US" smtClean="0"/>
              <a:t>‹#›</a:t>
            </a:fld>
            <a:endParaRPr lang="en-US"/>
          </a:p>
        </p:txBody>
      </p:sp>
    </p:spTree>
    <p:extLst>
      <p:ext uri="{BB962C8B-B14F-4D97-AF65-F5344CB8AC3E}">
        <p14:creationId xmlns:p14="http://schemas.microsoft.com/office/powerpoint/2010/main" val="2582290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alexlenail.me/NN-SVG/" TargetMode="External"/><Relationship Id="rId7" Type="http://schemas.openxmlformats.org/officeDocument/2006/relationships/hyperlink" Target="https://www.yu.edu.jo/index.php/en/" TargetMode="External"/><Relationship Id="rId2" Type="http://schemas.openxmlformats.org/officeDocument/2006/relationships/hyperlink" Target="https://s.mriquestions.com/what-is-a-neural-network.html" TargetMode="External"/><Relationship Id="rId1" Type="http://schemas.openxmlformats.org/officeDocument/2006/relationships/slideLayout" Target="../slideLayouts/slideLayout2.xml"/><Relationship Id="rId6" Type="http://schemas.openxmlformats.org/officeDocument/2006/relationships/hyperlink" Target="https://www.syfy.com/syfy-wire/new-respiratory-airway-secretory-ras-cells-discovered-inside-lungs" TargetMode="External"/><Relationship Id="rId5" Type="http://schemas.openxmlformats.org/officeDocument/2006/relationships/hyperlink" Target="https://www.kaggle.com/datasets/hamdallak/the-iqothnccd-lung-cancer-dataset" TargetMode="External"/><Relationship Id="rId4" Type="http://schemas.openxmlformats.org/officeDocument/2006/relationships/hyperlink" Target="https://poloclub.github.io/cnn-explainer/"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DBEEF4"/>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backgroundRemoval t="0" b="99750" l="10000" r="90000">
                        <a14:foregroundMark x1="48551" y1="16000" x2="48696" y2="24750"/>
                        <a14:foregroundMark x1="41884" y1="5750" x2="46232" y2="11000"/>
                        <a14:foregroundMark x1="46667" y1="34000" x2="49130" y2="41750"/>
                        <a14:foregroundMark x1="48696" y1="53250" x2="48116" y2="66250"/>
                        <a14:foregroundMark x1="53478" y1="10500" x2="53623" y2="25750"/>
                        <a14:backgroundMark x1="54493" y1="67000" x2="48551" y2="67250"/>
                        <a14:backgroundMark x1="55652" y1="33250" x2="47391" y2="32750"/>
                        <a14:backgroundMark x1="65652" y1="1250" x2="65942" y2="11500"/>
                        <a14:backgroundMark x1="35942" y1="750" x2="35797" y2="11750"/>
                        <a14:backgroundMark x1="48406" y1="1000" x2="48551" y2="25000"/>
                        <a14:backgroundMark x1="54348" y1="1000" x2="53768" y2="24500"/>
                      </a14:backgroundRemoval>
                    </a14:imgEffect>
                  </a14:imgLayer>
                </a14:imgProps>
              </a:ext>
              <a:ext uri="{28A0092B-C50C-407E-A947-70E740481C1C}">
                <a14:useLocalDpi xmlns:a14="http://schemas.microsoft.com/office/drawing/2010/main" val="0"/>
              </a:ext>
            </a:extLst>
          </a:blip>
          <a:stretch>
            <a:fillRect/>
          </a:stretch>
        </p:blipFill>
        <p:spPr>
          <a:xfrm>
            <a:off x="-1306286" y="1054620"/>
            <a:ext cx="6787686" cy="4572457"/>
          </a:xfrm>
          <a:prstGeom prst="rect">
            <a:avLst/>
          </a:prstGeom>
          <a:effectLst>
            <a:outerShdw blurRad="266700" dist="279400" dir="7260000" algn="ctr" rotWithShape="0">
              <a:srgbClr val="000000">
                <a:alpha val="69000"/>
              </a:srgbClr>
            </a:outerShdw>
          </a:effectLst>
        </p:spPr>
      </p:pic>
      <p:sp>
        <p:nvSpPr>
          <p:cNvPr id="5" name="TextBox 4"/>
          <p:cNvSpPr txBox="1"/>
          <p:nvPr/>
        </p:nvSpPr>
        <p:spPr>
          <a:xfrm>
            <a:off x="5872766" y="1468192"/>
            <a:ext cx="4662152" cy="646331"/>
          </a:xfrm>
          <a:prstGeom prst="rect">
            <a:avLst/>
          </a:prstGeom>
          <a:noFill/>
        </p:spPr>
        <p:txBody>
          <a:bodyPr wrap="square" rtlCol="0">
            <a:spAutoFit/>
          </a:bodyPr>
          <a:lstStyle/>
          <a:p>
            <a:br>
              <a:rPr lang="en-US" dirty="0"/>
            </a:br>
            <a:endParaRPr lang="en-US" dirty="0"/>
          </a:p>
        </p:txBody>
      </p:sp>
      <p:sp>
        <p:nvSpPr>
          <p:cNvPr id="6" name="TextBox 5"/>
          <p:cNvSpPr txBox="1"/>
          <p:nvPr/>
        </p:nvSpPr>
        <p:spPr>
          <a:xfrm>
            <a:off x="4058114" y="997876"/>
            <a:ext cx="7988743" cy="2400657"/>
          </a:xfrm>
          <a:prstGeom prst="rect">
            <a:avLst/>
          </a:prstGeom>
          <a:noFill/>
        </p:spPr>
        <p:txBody>
          <a:bodyPr wrap="square" rtlCol="0">
            <a:spAutoFit/>
          </a:bodyPr>
          <a:lstStyle/>
          <a:p>
            <a:r>
              <a:rPr lang="en-US" sz="7500" b="1" dirty="0">
                <a:ln w="0"/>
                <a:solidFill>
                  <a:srgbClr val="10263B"/>
                </a:solidFill>
                <a:effectLst>
                  <a:outerShdw blurRad="38100" dist="19050" dir="2700000" algn="tl" rotWithShape="0">
                    <a:schemeClr val="dk1">
                      <a:alpha val="40000"/>
                    </a:schemeClr>
                  </a:outerShdw>
                </a:effectLst>
                <a:latin typeface="Aldhabi" panose="01000000000000000000" pitchFamily="2" charset="-78"/>
                <a:cs typeface="Aldhabi" panose="01000000000000000000" pitchFamily="2" charset="-78"/>
              </a:rPr>
              <a:t>Lung Cancer prediction System </a:t>
            </a:r>
          </a:p>
          <a:p>
            <a:r>
              <a:rPr lang="en-US" sz="7500" b="1" dirty="0">
                <a:ln w="0"/>
                <a:solidFill>
                  <a:srgbClr val="10263B"/>
                </a:solidFill>
                <a:effectLst>
                  <a:outerShdw blurRad="38100" dist="19050" dir="2700000" algn="tl" rotWithShape="0">
                    <a:schemeClr val="dk1">
                      <a:alpha val="40000"/>
                    </a:schemeClr>
                  </a:outerShdw>
                </a:effectLst>
                <a:latin typeface="Aldhabi" panose="01000000000000000000" pitchFamily="2" charset="-78"/>
                <a:cs typeface="Aldhabi" panose="01000000000000000000" pitchFamily="2" charset="-78"/>
              </a:rPr>
              <a:t>Using Deep Learnin</a:t>
            </a:r>
            <a:r>
              <a:rPr lang="en-US" sz="7000" b="1" dirty="0">
                <a:ln w="0"/>
                <a:solidFill>
                  <a:srgbClr val="10263B"/>
                </a:solidFill>
                <a:effectLst>
                  <a:outerShdw blurRad="38100" dist="19050" dir="2700000" algn="tl" rotWithShape="0">
                    <a:schemeClr val="dk1">
                      <a:alpha val="40000"/>
                    </a:schemeClr>
                  </a:outerShdw>
                </a:effectLst>
                <a:latin typeface="Aldhabi" panose="01000000000000000000" pitchFamily="2" charset="-78"/>
                <a:cs typeface="Aldhabi" panose="01000000000000000000" pitchFamily="2" charset="-78"/>
              </a:rPr>
              <a:t>g</a:t>
            </a:r>
          </a:p>
        </p:txBody>
      </p:sp>
      <p:sp>
        <p:nvSpPr>
          <p:cNvPr id="7" name="TextBox 6"/>
          <p:cNvSpPr txBox="1"/>
          <p:nvPr/>
        </p:nvSpPr>
        <p:spPr>
          <a:xfrm>
            <a:off x="7004516" y="3841906"/>
            <a:ext cx="3478516" cy="923330"/>
          </a:xfrm>
          <a:prstGeom prst="rect">
            <a:avLst/>
          </a:prstGeom>
          <a:noFill/>
        </p:spPr>
        <p:txBody>
          <a:bodyPr wrap="none" rtlCol="0">
            <a:spAutoFit/>
          </a:bodyPr>
          <a:lstStyle/>
          <a:p>
            <a:r>
              <a:rPr lang="en-US" b="1" dirty="0">
                <a:solidFill>
                  <a:srgbClr val="092334"/>
                </a:solidFill>
              </a:rPr>
              <a:t>Heba Abu-</a:t>
            </a:r>
            <a:r>
              <a:rPr lang="en-US" b="1" dirty="0" err="1">
                <a:solidFill>
                  <a:srgbClr val="092334"/>
                </a:solidFill>
              </a:rPr>
              <a:t>Shareefeh</a:t>
            </a:r>
            <a:r>
              <a:rPr lang="en-US" b="1" dirty="0">
                <a:solidFill>
                  <a:srgbClr val="092334"/>
                </a:solidFill>
              </a:rPr>
              <a:t> 2019980186</a:t>
            </a:r>
          </a:p>
          <a:p>
            <a:r>
              <a:rPr lang="en-US" b="1" dirty="0" err="1">
                <a:solidFill>
                  <a:srgbClr val="092334"/>
                </a:solidFill>
              </a:rPr>
              <a:t>Rudaina</a:t>
            </a:r>
            <a:r>
              <a:rPr lang="en-US" b="1" dirty="0">
                <a:solidFill>
                  <a:srgbClr val="092334"/>
                </a:solidFill>
              </a:rPr>
              <a:t> </a:t>
            </a:r>
            <a:r>
              <a:rPr lang="en-US" b="1" dirty="0" err="1">
                <a:solidFill>
                  <a:srgbClr val="092334"/>
                </a:solidFill>
              </a:rPr>
              <a:t>Alyasein</a:t>
            </a:r>
            <a:r>
              <a:rPr lang="en-US" b="1" dirty="0">
                <a:solidFill>
                  <a:srgbClr val="092334"/>
                </a:solidFill>
              </a:rPr>
              <a:t> 2019980261</a:t>
            </a:r>
          </a:p>
          <a:p>
            <a:r>
              <a:rPr lang="en-US" b="1" dirty="0">
                <a:solidFill>
                  <a:srgbClr val="092334"/>
                </a:solidFill>
              </a:rPr>
              <a:t>Mohammed </a:t>
            </a:r>
            <a:r>
              <a:rPr lang="en-US" b="1" dirty="0" err="1">
                <a:solidFill>
                  <a:srgbClr val="092334"/>
                </a:solidFill>
              </a:rPr>
              <a:t>Mrayyan</a:t>
            </a:r>
            <a:r>
              <a:rPr lang="en-US" b="1" dirty="0">
                <a:solidFill>
                  <a:srgbClr val="092334"/>
                </a:solidFill>
              </a:rPr>
              <a:t> 2019980212</a:t>
            </a:r>
          </a:p>
        </p:txBody>
      </p:sp>
      <p:pic>
        <p:nvPicPr>
          <p:cNvPr id="1026" name="Picture 2" descr="https://lh7-us.googleusercontent.com/slidesz/AGV_vUdfkT0fN1ay4MzcRZbndvGgg6d2iipWqRUoWHPqnNtsqG5qlKA7xOJeE-lBR0pjRQpYXfpWRKg68PyBSmQ5whC3Ys-CZvtRWmnejGSnQ1OGRi-N05ngndYtiAfEwxFXs1GWZHnvu5iubBIfRTMMKAYHQcmcpuT6=s2048?key=MWEMEnuflxeTE0n3_kf_Rw"/>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349988" y="3841906"/>
            <a:ext cx="1654528" cy="1556657"/>
          </a:xfrm>
          <a:prstGeom prst="rect">
            <a:avLst/>
          </a:prstGeom>
          <a:noFill/>
          <a:effectLst>
            <a:glow rad="63500">
              <a:schemeClr val="accent6">
                <a:satMod val="175000"/>
                <a:alpha val="40000"/>
              </a:schemeClr>
            </a:glow>
            <a:outerShdw blurRad="50800" dist="76200" dir="16200000"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7004516" y="4765236"/>
            <a:ext cx="3611310" cy="1200329"/>
          </a:xfrm>
          <a:prstGeom prst="rect">
            <a:avLst/>
          </a:prstGeom>
          <a:noFill/>
        </p:spPr>
        <p:txBody>
          <a:bodyPr wrap="none" rtlCol="0">
            <a:spAutoFit/>
          </a:bodyPr>
          <a:lstStyle/>
          <a:p>
            <a:r>
              <a:rPr lang="en-US" b="1" dirty="0"/>
              <a:t>Supervisor: </a:t>
            </a:r>
            <a:r>
              <a:rPr lang="en-US" b="1" dirty="0" err="1"/>
              <a:t>Dr.Mahmoud</a:t>
            </a:r>
            <a:r>
              <a:rPr lang="en-US" b="1" dirty="0"/>
              <a:t> </a:t>
            </a:r>
            <a:r>
              <a:rPr lang="en-US" b="1" dirty="0" err="1"/>
              <a:t>Massadeh</a:t>
            </a:r>
            <a:endParaRPr lang="en-US" b="0" dirty="0">
              <a:effectLst/>
            </a:endParaRPr>
          </a:p>
          <a:p>
            <a:r>
              <a:rPr lang="en-US" b="1" dirty="0"/>
              <a:t>Computer Engineering Department</a:t>
            </a:r>
            <a:endParaRPr lang="en-US" b="0" dirty="0">
              <a:effectLst/>
            </a:endParaRPr>
          </a:p>
          <a:p>
            <a:br>
              <a:rPr lang="en-US" dirty="0"/>
            </a:br>
            <a:endParaRPr lang="en-US" dirty="0"/>
          </a:p>
        </p:txBody>
      </p:sp>
    </p:spTree>
    <p:extLst>
      <p:ext uri="{BB962C8B-B14F-4D97-AF65-F5344CB8AC3E}">
        <p14:creationId xmlns:p14="http://schemas.microsoft.com/office/powerpoint/2010/main" val="12707890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Data Preparing</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7716963" cy="2308324"/>
          </a:xfrm>
          <a:prstGeom prst="rect">
            <a:avLst/>
          </a:prstGeom>
          <a:noFill/>
        </p:spPr>
        <p:txBody>
          <a:bodyPr wrap="square" rtlCol="0">
            <a:spAutoFit/>
          </a:bodyPr>
          <a:lstStyle/>
          <a:p>
            <a:r>
              <a:rPr lang="en-US" sz="2400" b="1" dirty="0"/>
              <a:t>Data Encoding</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Computer can’t work with string directly.</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Convert categorical values to numeric.</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3522191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Convolutional Neural networks CNNs</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11288478" cy="4154984"/>
          </a:xfrm>
          <a:prstGeom prst="rect">
            <a:avLst/>
          </a:prstGeom>
          <a:noFill/>
        </p:spPr>
        <p:txBody>
          <a:bodyPr wrap="square" rtlCol="0">
            <a:spAutoFit/>
          </a:bodyPr>
          <a:lstStyle/>
          <a:p>
            <a:r>
              <a:rPr lang="en-US" sz="2400" b="1" dirty="0"/>
              <a:t>CNNs: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Type of neural network Architecture that is widely used for performing deep learning on image data.</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CNN consists of an input layer, a hidden layer(s), and an output layer</a:t>
            </a:r>
          </a:p>
          <a:p>
            <a:endParaRPr lang="en-US" sz="2400" dirty="0"/>
          </a:p>
          <a:p>
            <a:pPr marL="285750" indent="-285750">
              <a:buFont typeface="Arial" panose="020B0604020202020204" pitchFamily="34" charset="0"/>
              <a:buChar char="•"/>
            </a:pPr>
            <a:r>
              <a:rPr lang="en-US" sz="2400" dirty="0"/>
              <a:t>the hidden layers of a CNN consist of a special series of layers called the convolutional and pooling layers (Feature Extraction).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2551538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Convolutional Neural networks CNNs</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4563159" cy="4524315"/>
          </a:xfrm>
          <a:prstGeom prst="rect">
            <a:avLst/>
          </a:prstGeom>
          <a:noFill/>
        </p:spPr>
        <p:txBody>
          <a:bodyPr wrap="square" rtlCol="0">
            <a:spAutoFit/>
          </a:bodyPr>
          <a:lstStyle/>
          <a:p>
            <a:r>
              <a:rPr lang="en-US" sz="2400" b="1" dirty="0"/>
              <a:t>Conv2D Layer</a:t>
            </a:r>
          </a:p>
          <a:p>
            <a:endParaRPr lang="en-US" sz="2400" dirty="0"/>
          </a:p>
          <a:p>
            <a:pPr marL="285750" indent="-285750">
              <a:buFont typeface="Arial" panose="020B0604020202020204" pitchFamily="34" charset="0"/>
              <a:buChar char="•"/>
            </a:pPr>
            <a:r>
              <a:rPr lang="en-US" sz="2400" dirty="0"/>
              <a:t>Starting with random </a:t>
            </a:r>
            <a:r>
              <a:rPr lang="en-US" sz="2400" dirty="0" err="1"/>
              <a:t>kernal</a:t>
            </a:r>
            <a:r>
              <a:rPr lang="en-US" sz="2400" dirty="0"/>
              <a:t>.</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Applying the </a:t>
            </a:r>
            <a:r>
              <a:rPr lang="en-US" sz="2400" dirty="0" err="1"/>
              <a:t>kernal</a:t>
            </a:r>
            <a:r>
              <a:rPr lang="en-US" sz="2400" dirty="0"/>
              <a:t> on the input.</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It works as filter.</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Find the optimal </a:t>
            </a:r>
            <a:r>
              <a:rPr lang="en-US" sz="2400" dirty="0" err="1"/>
              <a:t>kernal</a:t>
            </a:r>
            <a:r>
              <a:rPr lang="en-US" sz="2400" dirty="0"/>
              <a:t>.</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p:txBody>
      </p:sp>
      <p:pic>
        <p:nvPicPr>
          <p:cNvPr id="3" name="Picture 2">
            <a:extLst>
              <a:ext uri="{FF2B5EF4-FFF2-40B4-BE49-F238E27FC236}">
                <a16:creationId xmlns:a16="http://schemas.microsoft.com/office/drawing/2014/main" id="{8959C612-266E-6335-62F2-FC511037804C}"/>
              </a:ext>
            </a:extLst>
          </p:cNvPr>
          <p:cNvPicPr>
            <a:picLocks noChangeAspect="1"/>
          </p:cNvPicPr>
          <p:nvPr/>
        </p:nvPicPr>
        <p:blipFill rotWithShape="1">
          <a:blip r:embed="rId2">
            <a:extLst>
              <a:ext uri="{28A0092B-C50C-407E-A947-70E740481C1C}">
                <a14:useLocalDpi xmlns:a14="http://schemas.microsoft.com/office/drawing/2010/main" val="0"/>
              </a:ext>
            </a:extLst>
          </a:blip>
          <a:srcRect t="24042" b="30426"/>
          <a:stretch/>
        </p:blipFill>
        <p:spPr>
          <a:xfrm>
            <a:off x="6606511" y="5672492"/>
            <a:ext cx="4057650" cy="1040861"/>
          </a:xfrm>
          <a:prstGeom prst="rect">
            <a:avLst/>
          </a:prstGeom>
        </p:spPr>
      </p:pic>
      <p:pic>
        <p:nvPicPr>
          <p:cNvPr id="8" name="Picture 7">
            <a:extLst>
              <a:ext uri="{FF2B5EF4-FFF2-40B4-BE49-F238E27FC236}">
                <a16:creationId xmlns:a16="http://schemas.microsoft.com/office/drawing/2014/main" id="{E2DB9E9B-A22B-E556-A717-B7F1A86714A0}"/>
              </a:ext>
            </a:extLst>
          </p:cNvPr>
          <p:cNvPicPr>
            <a:picLocks noChangeAspect="1"/>
          </p:cNvPicPr>
          <p:nvPr/>
        </p:nvPicPr>
        <p:blipFill>
          <a:blip r:embed="rId3"/>
          <a:stretch>
            <a:fillRect/>
          </a:stretch>
        </p:blipFill>
        <p:spPr>
          <a:xfrm>
            <a:off x="5064604" y="1696327"/>
            <a:ext cx="7141464" cy="3976839"/>
          </a:xfrm>
          <a:prstGeom prst="rect">
            <a:avLst/>
          </a:prstGeom>
        </p:spPr>
      </p:pic>
    </p:spTree>
    <p:extLst>
      <p:ext uri="{BB962C8B-B14F-4D97-AF65-F5344CB8AC3E}">
        <p14:creationId xmlns:p14="http://schemas.microsoft.com/office/powerpoint/2010/main" val="1838495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Convolutional Neural networks CNNs</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4567970" cy="3416320"/>
          </a:xfrm>
          <a:prstGeom prst="rect">
            <a:avLst/>
          </a:prstGeom>
          <a:noFill/>
        </p:spPr>
        <p:txBody>
          <a:bodyPr wrap="square" rtlCol="0">
            <a:spAutoFit/>
          </a:bodyPr>
          <a:lstStyle/>
          <a:p>
            <a:r>
              <a:rPr lang="en-US" sz="2400" b="1" dirty="0"/>
              <a:t>Max Pooling</a:t>
            </a:r>
          </a:p>
          <a:p>
            <a:endParaRPr lang="en-US" sz="2400" dirty="0"/>
          </a:p>
          <a:p>
            <a:pPr marL="285750" indent="-285750">
              <a:buFont typeface="Arial" panose="020B0604020202020204" pitchFamily="34" charset="0"/>
              <a:buChar char="•"/>
            </a:pPr>
            <a:r>
              <a:rPr lang="en-US" sz="2400" dirty="0"/>
              <a:t>It used to decrease the size of image</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Increase the speed of training</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p:txBody>
      </p:sp>
      <p:pic>
        <p:nvPicPr>
          <p:cNvPr id="6" name="Picture 5">
            <a:extLst>
              <a:ext uri="{FF2B5EF4-FFF2-40B4-BE49-F238E27FC236}">
                <a16:creationId xmlns:a16="http://schemas.microsoft.com/office/drawing/2014/main" id="{3443EFE9-588A-E22B-242B-FE376683E4DC}"/>
              </a:ext>
            </a:extLst>
          </p:cNvPr>
          <p:cNvPicPr>
            <a:picLocks noChangeAspect="1"/>
          </p:cNvPicPr>
          <p:nvPr/>
        </p:nvPicPr>
        <p:blipFill>
          <a:blip r:embed="rId2"/>
          <a:stretch>
            <a:fillRect/>
          </a:stretch>
        </p:blipFill>
        <p:spPr>
          <a:xfrm>
            <a:off x="5069415" y="1583761"/>
            <a:ext cx="7136653" cy="4002758"/>
          </a:xfrm>
          <a:prstGeom prst="rect">
            <a:avLst/>
          </a:prstGeom>
        </p:spPr>
      </p:pic>
    </p:spTree>
    <p:extLst>
      <p:ext uri="{BB962C8B-B14F-4D97-AF65-F5344CB8AC3E}">
        <p14:creationId xmlns:p14="http://schemas.microsoft.com/office/powerpoint/2010/main" val="27831107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Model Structure</a:t>
            </a:r>
          </a:p>
          <a:p>
            <a:endParaRPr lang="en-US" sz="3600" dirty="0">
              <a:solidFill>
                <a:schemeClr val="tx1"/>
              </a:solidFill>
            </a:endParaRPr>
          </a:p>
        </p:txBody>
      </p:sp>
      <p:pic>
        <p:nvPicPr>
          <p:cNvPr id="3" name="Picture 2">
            <a:extLst>
              <a:ext uri="{FF2B5EF4-FFF2-40B4-BE49-F238E27FC236}">
                <a16:creationId xmlns:a16="http://schemas.microsoft.com/office/drawing/2014/main" id="{F249A8CE-794D-5E71-C805-3105A4CBB5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69" y="2621280"/>
            <a:ext cx="12177931" cy="4236721"/>
          </a:xfrm>
          <a:prstGeom prst="rect">
            <a:avLst/>
          </a:prstGeom>
        </p:spPr>
      </p:pic>
      <p:sp>
        <p:nvSpPr>
          <p:cNvPr id="5" name="TextBox 4">
            <a:extLst>
              <a:ext uri="{FF2B5EF4-FFF2-40B4-BE49-F238E27FC236}">
                <a16:creationId xmlns:a16="http://schemas.microsoft.com/office/drawing/2014/main" id="{10290FC6-2177-5F4C-B201-BD9953CD5522}"/>
              </a:ext>
            </a:extLst>
          </p:cNvPr>
          <p:cNvSpPr txBox="1"/>
          <p:nvPr/>
        </p:nvSpPr>
        <p:spPr>
          <a:xfrm>
            <a:off x="501444" y="1876980"/>
            <a:ext cx="11182555" cy="1200329"/>
          </a:xfrm>
          <a:prstGeom prst="rect">
            <a:avLst/>
          </a:prstGeom>
          <a:noFill/>
        </p:spPr>
        <p:txBody>
          <a:bodyPr wrap="square" rtlCol="0">
            <a:spAutoFit/>
          </a:bodyPr>
          <a:lstStyle/>
          <a:p>
            <a:pPr marL="285750" indent="-285750">
              <a:buFont typeface="Arial" panose="020B0604020202020204" pitchFamily="34" charset="0"/>
              <a:buChar char="•"/>
            </a:pPr>
            <a:r>
              <a:rPr lang="en-US" sz="2400" dirty="0"/>
              <a:t>Our model consists of 3 conv2D, 3 Max Pooling, 1 Flatten and 1 Dense Layer</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22003439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a:extLst>
              <a:ext uri="{FF2B5EF4-FFF2-40B4-BE49-F238E27FC236}">
                <a16:creationId xmlns:a16="http://schemas.microsoft.com/office/drawing/2014/main" id="{1C60940C-E17D-13CF-7E2D-54FCC4930C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0068" y="1998980"/>
            <a:ext cx="6005450" cy="286004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Hyperparameter Tuning</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5594556" cy="4154984"/>
          </a:xfrm>
          <a:prstGeom prst="rect">
            <a:avLst/>
          </a:prstGeom>
          <a:noFill/>
        </p:spPr>
        <p:txBody>
          <a:bodyPr wrap="square" rtlCol="0">
            <a:spAutoFit/>
          </a:bodyPr>
          <a:lstStyle/>
          <a:p>
            <a:pPr marL="285750" indent="-285750">
              <a:buFont typeface="Arial" panose="020B0604020202020204" pitchFamily="34" charset="0"/>
              <a:buChar char="•"/>
            </a:pPr>
            <a:r>
              <a:rPr lang="en-US" sz="2400" dirty="0"/>
              <a:t>We used </a:t>
            </a:r>
            <a:r>
              <a:rPr lang="en-US" sz="2400" dirty="0" err="1"/>
              <a:t>GridSearchCV</a:t>
            </a:r>
            <a:endParaRPr lang="en-US" sz="2400" dirty="0"/>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It’s a technique to find the best parameters by trying different combinations.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CV stands for K-fold Cross validation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This phase takes 1 hour of running to try 108 different combinations.</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2711923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Evaluation</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3217115" cy="3416320"/>
          </a:xfrm>
          <a:prstGeom prst="rect">
            <a:avLst/>
          </a:prstGeom>
          <a:noFill/>
        </p:spPr>
        <p:txBody>
          <a:bodyPr wrap="square" rtlCol="0">
            <a:spAutoFit/>
          </a:bodyPr>
          <a:lstStyle/>
          <a:p>
            <a:r>
              <a:rPr lang="en-US" sz="2400" b="1" dirty="0"/>
              <a:t>Confusion Matrix</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Accuracy:  99.091% </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Sensitivity:  99.379% </a:t>
            </a:r>
          </a:p>
          <a:p>
            <a:r>
              <a:rPr lang="en-US" sz="2400" dirty="0"/>
              <a:t> </a:t>
            </a:r>
          </a:p>
          <a:p>
            <a:pPr marL="285750" indent="-285750">
              <a:buFont typeface="Arial" panose="020B0604020202020204" pitchFamily="34" charset="0"/>
              <a:buChar char="•"/>
            </a:pPr>
            <a:r>
              <a:rPr lang="en-US" sz="2400" dirty="0"/>
              <a:t>Precision:  97.561% </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F1 Score:  98.462%</a:t>
            </a:r>
          </a:p>
        </p:txBody>
      </p:sp>
      <p:pic>
        <p:nvPicPr>
          <p:cNvPr id="7170" name="Picture 2">
            <a:extLst>
              <a:ext uri="{FF2B5EF4-FFF2-40B4-BE49-F238E27FC236}">
                <a16:creationId xmlns:a16="http://schemas.microsoft.com/office/drawing/2014/main" id="{1FB2DD1B-1CB1-33EC-4A86-C3FAB72EAA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67425" y="1876980"/>
            <a:ext cx="6124575"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10135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Web</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11141915" cy="1569660"/>
          </a:xfrm>
          <a:prstGeom prst="rect">
            <a:avLst/>
          </a:prstGeom>
          <a:noFill/>
        </p:spPr>
        <p:txBody>
          <a:bodyPr wrap="square" rtlCol="0">
            <a:spAutoFit/>
          </a:bodyPr>
          <a:lstStyle/>
          <a:p>
            <a:pPr marL="285750" indent="-285750">
              <a:buFont typeface="Arial" panose="020B0604020202020204" pitchFamily="34" charset="0"/>
              <a:buChar char="•"/>
            </a:pPr>
            <a:r>
              <a:rPr lang="en-US" sz="2400" dirty="0"/>
              <a:t>We used Web with AI to design a beautiful, intuitive user interface that meets the user’s requirements. We also followed the companies’ policy of dividing the team, where part of the team knew the web, so it had a front-end part, and the other part was specialized in deep learning.</a:t>
            </a:r>
          </a:p>
        </p:txBody>
      </p:sp>
    </p:spTree>
    <p:extLst>
      <p:ext uri="{BB962C8B-B14F-4D97-AF65-F5344CB8AC3E}">
        <p14:creationId xmlns:p14="http://schemas.microsoft.com/office/powerpoint/2010/main" val="3285195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User Interface</a:t>
            </a:r>
          </a:p>
          <a:p>
            <a:endParaRPr lang="en-US" sz="3600" dirty="0">
              <a:solidFill>
                <a:schemeClr val="tx1"/>
              </a:solidFill>
            </a:endParaRPr>
          </a:p>
        </p:txBody>
      </p:sp>
      <p:sp>
        <p:nvSpPr>
          <p:cNvPr id="20" name="TextBox 19"/>
          <p:cNvSpPr txBox="1"/>
          <p:nvPr/>
        </p:nvSpPr>
        <p:spPr>
          <a:xfrm>
            <a:off x="667656" y="2685143"/>
            <a:ext cx="6212115" cy="646331"/>
          </a:xfrm>
          <a:prstGeom prst="rect">
            <a:avLst/>
          </a:prstGeom>
          <a:noFill/>
        </p:spPr>
        <p:txBody>
          <a:bodyPr wrap="square" rtlCol="0">
            <a:spAutoFit/>
          </a:bodyPr>
          <a:lstStyle/>
          <a:p>
            <a:pPr fontAlgn="base"/>
            <a:endParaRPr lang="en-US" dirty="0"/>
          </a:p>
          <a:p>
            <a:endParaRPr lang="en-US" dirty="0"/>
          </a:p>
        </p:txBody>
      </p:sp>
      <p:sp>
        <p:nvSpPr>
          <p:cNvPr id="21" name="TextBox 20"/>
          <p:cNvSpPr txBox="1"/>
          <p:nvPr/>
        </p:nvSpPr>
        <p:spPr>
          <a:xfrm>
            <a:off x="390846" y="1801191"/>
            <a:ext cx="11505685" cy="5262979"/>
          </a:xfrm>
          <a:prstGeom prst="rect">
            <a:avLst/>
          </a:prstGeom>
          <a:noFill/>
        </p:spPr>
        <p:txBody>
          <a:bodyPr wrap="square" rtlCol="0">
            <a:spAutoFit/>
          </a:bodyPr>
          <a:lstStyle/>
          <a:p>
            <a:r>
              <a:rPr lang="en-US" sz="2400" b="1" dirty="0">
                <a:solidFill>
                  <a:schemeClr val="tx1"/>
                </a:solidFill>
              </a:rPr>
              <a:t>Front End </a:t>
            </a:r>
          </a:p>
          <a:p>
            <a:endParaRPr lang="en-US" sz="2400" b="1" dirty="0">
              <a:solidFill>
                <a:schemeClr val="tx1"/>
              </a:solidFill>
            </a:endParaRPr>
          </a:p>
          <a:p>
            <a:pPr marL="342900" indent="-342900">
              <a:buFont typeface="Arial" panose="020B0604020202020204" pitchFamily="34" charset="0"/>
              <a:buChar char="•"/>
            </a:pPr>
            <a:r>
              <a:rPr lang="en-US" sz="2400" dirty="0">
                <a:highlight>
                  <a:srgbClr val="FFFFFF"/>
                </a:highlight>
              </a:rPr>
              <a:t>The process of building components that interact with users.</a:t>
            </a:r>
          </a:p>
          <a:p>
            <a:pPr marL="342900" indent="-342900">
              <a:buFont typeface="Arial" panose="020B0604020202020204" pitchFamily="34" charset="0"/>
              <a:buChar char="•"/>
            </a:pPr>
            <a:endParaRPr lang="en-US" sz="2400" dirty="0">
              <a:highlight>
                <a:srgbClr val="FFFFFF"/>
              </a:highlight>
            </a:endParaRPr>
          </a:p>
          <a:p>
            <a:pPr marL="342900" indent="-342900">
              <a:buFont typeface="Arial" panose="020B0604020202020204" pitchFamily="34" charset="0"/>
              <a:buChar char="•"/>
            </a:pPr>
            <a:r>
              <a:rPr lang="en-US" sz="2400" dirty="0">
                <a:highlight>
                  <a:srgbClr val="FFFFFF"/>
                </a:highlight>
              </a:rPr>
              <a:t>In our front-end design phase, our goal was to create a responsive website that functions seamlessly across all devices, while enhancing user Experience through a focus on their needs and ensuring compatibility.</a:t>
            </a:r>
          </a:p>
          <a:p>
            <a:pPr marL="342900" indent="-342900">
              <a:buFont typeface="Arial" panose="020B0604020202020204" pitchFamily="34" charset="0"/>
              <a:buChar char="•"/>
            </a:pPr>
            <a:endParaRPr lang="en-US" sz="2400" dirty="0">
              <a:highlight>
                <a:srgbClr val="FFFFFF"/>
              </a:highlight>
            </a:endParaRPr>
          </a:p>
          <a:p>
            <a:pPr marL="342900" indent="-342900">
              <a:buFont typeface="Arial" panose="020B0604020202020204" pitchFamily="34" charset="0"/>
              <a:buChar char="•"/>
            </a:pPr>
            <a:r>
              <a:rPr lang="en-US" sz="2400" dirty="0">
                <a:highlight>
                  <a:srgbClr val="FFFFFF"/>
                </a:highlight>
              </a:rPr>
              <a:t>We utilized HTML, CSS, JavaScript, and Bootstrap  to develop the front-end.</a:t>
            </a:r>
          </a:p>
          <a:p>
            <a:endParaRPr lang="en-US" sz="2400" dirty="0">
              <a:highlight>
                <a:srgbClr val="FFFFFF"/>
              </a:highlight>
            </a:endParaRPr>
          </a:p>
          <a:p>
            <a:endParaRPr lang="en-US" sz="2400" dirty="0">
              <a:highlight>
                <a:srgbClr val="FFFFFF"/>
              </a:highlight>
            </a:endParaRPr>
          </a:p>
          <a:p>
            <a:endParaRPr lang="en-US" sz="2400" dirty="0">
              <a:highlight>
                <a:srgbClr val="FFFFFF"/>
              </a:highlight>
            </a:endParaRPr>
          </a:p>
          <a:p>
            <a:endParaRPr lang="en-US" sz="2400" b="0" i="0" dirty="0">
              <a:solidFill>
                <a:srgbClr val="202124"/>
              </a:solidFill>
              <a:effectLst/>
              <a:highlight>
                <a:srgbClr val="FFFFFF"/>
              </a:highlight>
              <a:latin typeface="Helvetica Neue"/>
            </a:endParaRP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26415199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User Interface</a:t>
            </a:r>
          </a:p>
          <a:p>
            <a:endParaRPr lang="en-US" sz="3600" dirty="0">
              <a:solidFill>
                <a:schemeClr val="tx1"/>
              </a:solidFill>
            </a:endParaRPr>
          </a:p>
        </p:txBody>
      </p:sp>
      <p:sp>
        <p:nvSpPr>
          <p:cNvPr id="20" name="TextBox 19"/>
          <p:cNvSpPr txBox="1"/>
          <p:nvPr/>
        </p:nvSpPr>
        <p:spPr>
          <a:xfrm>
            <a:off x="667656" y="2685143"/>
            <a:ext cx="6212115" cy="646331"/>
          </a:xfrm>
          <a:prstGeom prst="rect">
            <a:avLst/>
          </a:prstGeom>
          <a:noFill/>
        </p:spPr>
        <p:txBody>
          <a:bodyPr wrap="square" rtlCol="0">
            <a:spAutoFit/>
          </a:bodyPr>
          <a:lstStyle/>
          <a:p>
            <a:pPr fontAlgn="base"/>
            <a:endParaRPr lang="en-US" dirty="0"/>
          </a:p>
          <a:p>
            <a:endParaRPr lang="en-US" dirty="0"/>
          </a:p>
        </p:txBody>
      </p:sp>
      <p:sp>
        <p:nvSpPr>
          <p:cNvPr id="21" name="TextBox 20"/>
          <p:cNvSpPr txBox="1"/>
          <p:nvPr/>
        </p:nvSpPr>
        <p:spPr>
          <a:xfrm>
            <a:off x="390846" y="1801191"/>
            <a:ext cx="11505685" cy="4893647"/>
          </a:xfrm>
          <a:prstGeom prst="rect">
            <a:avLst/>
          </a:prstGeom>
          <a:noFill/>
        </p:spPr>
        <p:txBody>
          <a:bodyPr wrap="square" rtlCol="0">
            <a:spAutoFit/>
          </a:bodyPr>
          <a:lstStyle/>
          <a:p>
            <a:r>
              <a:rPr lang="en-US" sz="2400" b="1" dirty="0">
                <a:solidFill>
                  <a:schemeClr val="tx1"/>
                </a:solidFill>
              </a:rPr>
              <a:t>API</a:t>
            </a:r>
          </a:p>
          <a:p>
            <a:pPr marL="342900" indent="-342900">
              <a:buFont typeface="Arial" panose="020B0604020202020204" pitchFamily="34" charset="0"/>
              <a:buChar char="•"/>
            </a:pPr>
            <a:r>
              <a:rPr lang="en-US" sz="2400" b="0" i="0" dirty="0">
                <a:solidFill>
                  <a:srgbClr val="273239"/>
                </a:solidFill>
                <a:effectLst/>
                <a:highlight>
                  <a:srgbClr val="FFFFFF"/>
                </a:highlight>
                <a:latin typeface="Nunito" pitchFamily="2" charset="0"/>
              </a:rPr>
              <a:t>Stands for </a:t>
            </a:r>
            <a:r>
              <a:rPr lang="en-US" sz="2400" b="0" i="0" dirty="0" err="1">
                <a:solidFill>
                  <a:srgbClr val="273239"/>
                </a:solidFill>
                <a:effectLst/>
                <a:highlight>
                  <a:srgbClr val="FFFFFF"/>
                </a:highlight>
                <a:latin typeface="Nunito" pitchFamily="2" charset="0"/>
              </a:rPr>
              <a:t>Appliacation</a:t>
            </a:r>
            <a:r>
              <a:rPr lang="en-US" sz="2400" b="0" i="0" dirty="0">
                <a:solidFill>
                  <a:srgbClr val="273239"/>
                </a:solidFill>
                <a:effectLst/>
                <a:highlight>
                  <a:srgbClr val="FFFFFF"/>
                </a:highlight>
                <a:latin typeface="Nunito" pitchFamily="2" charset="0"/>
              </a:rPr>
              <a:t> Programming Interface.</a:t>
            </a:r>
          </a:p>
          <a:p>
            <a:pPr marL="342900" indent="-342900">
              <a:buFont typeface="Arial" panose="020B0604020202020204" pitchFamily="34" charset="0"/>
              <a:buChar char="•"/>
            </a:pPr>
            <a:endParaRPr lang="en-US" sz="2400" b="0" i="0" dirty="0">
              <a:solidFill>
                <a:srgbClr val="273239"/>
              </a:solidFill>
              <a:effectLst/>
              <a:highlight>
                <a:srgbClr val="FFFFFF"/>
              </a:highlight>
              <a:latin typeface="Nunito" pitchFamily="2" charset="0"/>
            </a:endParaRPr>
          </a:p>
          <a:p>
            <a:pPr marL="342900" indent="-342900">
              <a:buFont typeface="Arial" panose="020B0604020202020204" pitchFamily="34" charset="0"/>
              <a:buChar char="•"/>
            </a:pPr>
            <a:r>
              <a:rPr lang="en-US" sz="2400" b="0" i="0" dirty="0">
                <a:solidFill>
                  <a:srgbClr val="273239"/>
                </a:solidFill>
                <a:effectLst/>
                <a:highlight>
                  <a:srgbClr val="FFFFFF"/>
                </a:highlight>
                <a:latin typeface="Nunito" pitchFamily="2" charset="0"/>
              </a:rPr>
              <a:t>helps two programs or applications to communicate with each other by providing them with the necessary tools and functions. It takes the request from the user and sends it to the service provider and then again sends the result generated from the service provider to the desired user. </a:t>
            </a:r>
          </a:p>
          <a:p>
            <a:pPr marL="342900" indent="-342900">
              <a:buFont typeface="Arial" panose="020B0604020202020204" pitchFamily="34" charset="0"/>
              <a:buChar char="•"/>
            </a:pPr>
            <a:endParaRPr lang="en-US" sz="2400" b="0" i="0" dirty="0">
              <a:solidFill>
                <a:srgbClr val="273239"/>
              </a:solidFill>
              <a:effectLst/>
              <a:highlight>
                <a:srgbClr val="FFFFFF"/>
              </a:highlight>
              <a:latin typeface="Nunito" pitchFamily="2" charset="0"/>
            </a:endParaRPr>
          </a:p>
          <a:p>
            <a:pPr marL="342900" indent="-342900">
              <a:buFont typeface="Arial" panose="020B0604020202020204" pitchFamily="34" charset="0"/>
              <a:buChar char="•"/>
            </a:pPr>
            <a:r>
              <a:rPr lang="en-US" sz="2400" dirty="0">
                <a:highlight>
                  <a:srgbClr val="FFFFFF"/>
                </a:highlight>
              </a:rPr>
              <a:t>We Used Flask Framework to  connect a web application with Deep Learning Model.</a:t>
            </a:r>
          </a:p>
          <a:p>
            <a:pPr marL="342900" indent="-342900">
              <a:buFont typeface="Arial" panose="020B0604020202020204" pitchFamily="34" charset="0"/>
              <a:buChar char="•"/>
            </a:pPr>
            <a:endParaRPr lang="en-US" sz="2400" dirty="0">
              <a:highlight>
                <a:srgbClr val="FFFFFF"/>
              </a:highlight>
            </a:endParaRPr>
          </a:p>
          <a:p>
            <a:endParaRPr lang="en-US" sz="2400" dirty="0">
              <a:highlight>
                <a:srgbClr val="FFFFFF"/>
              </a:highlight>
            </a:endParaRPr>
          </a:p>
          <a:p>
            <a:endParaRPr lang="en-US" sz="2400" b="0" i="0" dirty="0">
              <a:solidFill>
                <a:srgbClr val="202124"/>
              </a:solidFill>
              <a:effectLst/>
              <a:highlight>
                <a:srgbClr val="FFFFFF"/>
              </a:highlight>
              <a:latin typeface="Helvetica Neue"/>
            </a:endParaRP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22347063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Introduction</a:t>
            </a:r>
          </a:p>
          <a:p>
            <a:endParaRPr lang="en-US" sz="3600" dirty="0">
              <a:solidFill>
                <a:schemeClr val="tx1"/>
              </a:solidFill>
            </a:endParaRPr>
          </a:p>
        </p:txBody>
      </p:sp>
      <p:sp>
        <p:nvSpPr>
          <p:cNvPr id="20" name="TextBox 19"/>
          <p:cNvSpPr txBox="1"/>
          <p:nvPr/>
        </p:nvSpPr>
        <p:spPr>
          <a:xfrm>
            <a:off x="667656" y="2685143"/>
            <a:ext cx="6212115" cy="646331"/>
          </a:xfrm>
          <a:prstGeom prst="rect">
            <a:avLst/>
          </a:prstGeom>
          <a:noFill/>
        </p:spPr>
        <p:txBody>
          <a:bodyPr wrap="square" rtlCol="0">
            <a:spAutoFit/>
          </a:bodyPr>
          <a:lstStyle/>
          <a:p>
            <a:pPr fontAlgn="base"/>
            <a:endParaRPr lang="en-US" dirty="0"/>
          </a:p>
          <a:p>
            <a:endParaRPr lang="en-US" dirty="0"/>
          </a:p>
        </p:txBody>
      </p:sp>
      <p:sp>
        <p:nvSpPr>
          <p:cNvPr id="21" name="TextBox 20"/>
          <p:cNvSpPr txBox="1"/>
          <p:nvPr/>
        </p:nvSpPr>
        <p:spPr>
          <a:xfrm>
            <a:off x="2452911" y="2165085"/>
            <a:ext cx="10218059" cy="4524315"/>
          </a:xfrm>
          <a:prstGeom prst="rect">
            <a:avLst/>
          </a:prstGeom>
          <a:noFill/>
        </p:spPr>
        <p:txBody>
          <a:bodyPr wrap="square" rtlCol="0">
            <a:spAutoFit/>
          </a:bodyPr>
          <a:lstStyle/>
          <a:p>
            <a:r>
              <a:rPr lang="en-US" sz="2400" b="1" dirty="0">
                <a:solidFill>
                  <a:schemeClr val="tx1"/>
                </a:solidFill>
              </a:rPr>
              <a:t>Lung Cancer Diagnosis Challenging</a:t>
            </a:r>
          </a:p>
          <a:p>
            <a:endParaRPr lang="en-US" sz="2400" b="1" dirty="0">
              <a:solidFill>
                <a:schemeClr val="tx1"/>
              </a:solidFill>
            </a:endParaRPr>
          </a:p>
          <a:p>
            <a:pPr marL="285750" indent="-285750">
              <a:buFont typeface="Arial" panose="020B0604020202020204" pitchFamily="34" charset="0"/>
              <a:buChar char="•"/>
            </a:pPr>
            <a:r>
              <a:rPr lang="en-US" sz="2400" dirty="0"/>
              <a:t>High rate of Death.</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Time and effort needed to Diagnosis.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The poor outcomes in patients with lately stages.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Early detection of lung cancer can lead to better treatments and outcomes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a:p>
            <a:endParaRPr lang="en-US" sz="2400" b="1" dirty="0">
              <a:solidFill>
                <a:schemeClr val="tx1"/>
              </a:solidFill>
            </a:endParaRPr>
          </a:p>
        </p:txBody>
      </p:sp>
      <p:pic>
        <p:nvPicPr>
          <p:cNvPr id="25" name="Picture 24"/>
          <p:cNvPicPr>
            <a:picLocks noChangeAspect="1"/>
          </p:cNvPicPr>
          <p:nvPr/>
        </p:nvPicPr>
        <p:blipFill rotWithShape="1">
          <a:blip r:embed="rId2">
            <a:extLst>
              <a:ext uri="{BEBA8EAE-BF5A-486C-A8C5-ECC9F3942E4B}">
                <a14:imgProps xmlns:a14="http://schemas.microsoft.com/office/drawing/2010/main">
                  <a14:imgLayer r:embed="rId3">
                    <a14:imgEffect>
                      <a14:backgroundRemoval t="0" b="99468" l="0" r="89802">
                        <a14:foregroundMark x1="17564" y1="7447" x2="16997" y2="7979"/>
                        <a14:foregroundMark x1="20397" y1="7447" x2="20963" y2="9043"/>
                        <a14:foregroundMark x1="16147" y1="9574" x2="15297" y2="11702"/>
                        <a14:foregroundMark x1="14731" y1="13298" x2="14731" y2="16489"/>
                        <a14:foregroundMark x1="22096" y1="11170" x2="22946" y2="14894"/>
                        <a14:foregroundMark x1="22946" y1="15426" x2="23229" y2="18617"/>
                        <a14:foregroundMark x1="22663" y1="21277" x2="22380" y2="23404"/>
                        <a14:backgroundMark x1="24079" y1="21277" x2="24079" y2="24468"/>
                        <a14:backgroundMark x1="28895" y1="36170" x2="31445" y2="36170"/>
                        <a14:backgroundMark x1="32295" y1="44681" x2="34844" y2="47340"/>
                      </a14:backgroundRemoval>
                    </a14:imgEffect>
                  </a14:imgLayer>
                </a14:imgProps>
              </a:ext>
              <a:ext uri="{28A0092B-C50C-407E-A947-70E740481C1C}">
                <a14:useLocalDpi xmlns:a14="http://schemas.microsoft.com/office/drawing/2010/main" val="0"/>
              </a:ext>
            </a:extLst>
          </a:blip>
          <a:srcRect l="1" r="65309" b="3745"/>
          <a:stretch/>
        </p:blipFill>
        <p:spPr>
          <a:xfrm>
            <a:off x="-120196" y="1943040"/>
            <a:ext cx="2573107" cy="4914960"/>
          </a:xfrm>
          <a:prstGeom prst="rect">
            <a:avLst/>
          </a:prstGeom>
          <a:effectLst>
            <a:outerShdw blurRad="50800" dist="228600" dir="8100000" algn="tr" rotWithShape="0">
              <a:prstClr val="black">
                <a:alpha val="40000"/>
              </a:prstClr>
            </a:outerShdw>
          </a:effectLst>
        </p:spPr>
      </p:pic>
    </p:spTree>
    <p:extLst>
      <p:ext uri="{BB962C8B-B14F-4D97-AF65-F5344CB8AC3E}">
        <p14:creationId xmlns:p14="http://schemas.microsoft.com/office/powerpoint/2010/main" val="12774044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1028700" y="1967266"/>
            <a:ext cx="2628900" cy="25472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gn="ctr">
              <a:lnSpc>
                <a:spcPct val="90000"/>
              </a:lnSpc>
              <a:spcBef>
                <a:spcPct val="0"/>
              </a:spcBef>
              <a:spcAft>
                <a:spcPts val="600"/>
              </a:spcAft>
            </a:pPr>
            <a:r>
              <a:rPr lang="en-US" sz="3600" kern="1200" dirty="0">
                <a:solidFill>
                  <a:srgbClr val="FFFFFF"/>
                </a:solidFill>
                <a:latin typeface="+mj-lt"/>
                <a:ea typeface="+mj-ea"/>
                <a:cs typeface="+mj-cs"/>
              </a:rPr>
              <a:t>  </a:t>
            </a:r>
          </a:p>
          <a:p>
            <a:pPr algn="ctr">
              <a:lnSpc>
                <a:spcPct val="90000"/>
              </a:lnSpc>
              <a:spcBef>
                <a:spcPct val="0"/>
              </a:spcBef>
              <a:spcAft>
                <a:spcPts val="600"/>
              </a:spcAft>
            </a:pPr>
            <a:r>
              <a:rPr lang="en-US" sz="3600" kern="1200" dirty="0">
                <a:solidFill>
                  <a:srgbClr val="FFFFFF"/>
                </a:solidFill>
                <a:latin typeface="+mj-lt"/>
                <a:ea typeface="+mj-ea"/>
                <a:cs typeface="+mj-cs"/>
              </a:rPr>
              <a:t>Home Page </a:t>
            </a:r>
          </a:p>
        </p:txBody>
      </p:sp>
      <p:pic>
        <p:nvPicPr>
          <p:cNvPr id="6" name="Picture 5" descr="A screenshot of a website&#10;&#10;Description automatically generated">
            <a:extLst>
              <a:ext uri="{FF2B5EF4-FFF2-40B4-BE49-F238E27FC236}">
                <a16:creationId xmlns:a16="http://schemas.microsoft.com/office/drawing/2014/main" id="{8A43ED91-89BC-82FE-CA0C-D635828C10C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17421" y="643466"/>
            <a:ext cx="4900490" cy="5568739"/>
          </a:xfrm>
          <a:prstGeom prst="rect">
            <a:avLst/>
          </a:prstGeom>
        </p:spPr>
      </p:pic>
      <p:sp>
        <p:nvSpPr>
          <p:cNvPr id="20" name="TextBox 19"/>
          <p:cNvSpPr txBox="1"/>
          <p:nvPr/>
        </p:nvSpPr>
        <p:spPr>
          <a:xfrm>
            <a:off x="667656" y="2685143"/>
            <a:ext cx="6212115" cy="723275"/>
          </a:xfrm>
          <a:prstGeom prst="rect">
            <a:avLst/>
          </a:prstGeom>
          <a:noFill/>
        </p:spPr>
        <p:txBody>
          <a:bodyPr wrap="square" rtlCol="0">
            <a:spAutoFit/>
          </a:bodyPr>
          <a:lstStyle/>
          <a:p>
            <a:pPr fontAlgn="base">
              <a:spcAft>
                <a:spcPts val="600"/>
              </a:spcAft>
            </a:pPr>
            <a:endParaRPr lang="en-US"/>
          </a:p>
          <a:p>
            <a:pPr>
              <a:spcAft>
                <a:spcPts val="600"/>
              </a:spcAft>
            </a:pPr>
            <a:endParaRPr lang="en-US"/>
          </a:p>
        </p:txBody>
      </p:sp>
    </p:spTree>
    <p:extLst>
      <p:ext uri="{BB962C8B-B14F-4D97-AF65-F5344CB8AC3E}">
        <p14:creationId xmlns:p14="http://schemas.microsoft.com/office/powerpoint/2010/main" val="30199729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1028700" y="1967266"/>
            <a:ext cx="2628900" cy="25472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gn="ctr">
              <a:lnSpc>
                <a:spcPct val="90000"/>
              </a:lnSpc>
              <a:spcBef>
                <a:spcPct val="0"/>
              </a:spcBef>
              <a:spcAft>
                <a:spcPts val="600"/>
              </a:spcAft>
            </a:pPr>
            <a:r>
              <a:rPr lang="en-US" sz="3600" kern="1200" dirty="0">
                <a:solidFill>
                  <a:srgbClr val="FFFFFF"/>
                </a:solidFill>
                <a:latin typeface="+mj-lt"/>
                <a:ea typeface="+mj-ea"/>
                <a:cs typeface="+mj-cs"/>
              </a:rPr>
              <a:t>  </a:t>
            </a:r>
          </a:p>
          <a:p>
            <a:pPr algn="ctr">
              <a:lnSpc>
                <a:spcPct val="90000"/>
              </a:lnSpc>
              <a:spcBef>
                <a:spcPct val="0"/>
              </a:spcBef>
              <a:spcAft>
                <a:spcPts val="600"/>
              </a:spcAft>
            </a:pPr>
            <a:r>
              <a:rPr lang="en-US" sz="3600" kern="1200" dirty="0" err="1">
                <a:solidFill>
                  <a:srgbClr val="FFFFFF"/>
                </a:solidFill>
                <a:latin typeface="+mj-lt"/>
                <a:ea typeface="+mj-ea"/>
                <a:cs typeface="+mj-cs"/>
              </a:rPr>
              <a:t>FAQ,Contact</a:t>
            </a:r>
            <a:r>
              <a:rPr lang="en-US" sz="3600" kern="1200" dirty="0">
                <a:solidFill>
                  <a:srgbClr val="FFFFFF"/>
                </a:solidFill>
                <a:latin typeface="+mj-lt"/>
                <a:ea typeface="+mj-ea"/>
                <a:cs typeface="+mj-cs"/>
              </a:rPr>
              <a:t> Page </a:t>
            </a:r>
          </a:p>
        </p:txBody>
      </p:sp>
      <p:pic>
        <p:nvPicPr>
          <p:cNvPr id="6" name="Picture 5">
            <a:extLst>
              <a:ext uri="{FF2B5EF4-FFF2-40B4-BE49-F238E27FC236}">
                <a16:creationId xmlns:a16="http://schemas.microsoft.com/office/drawing/2014/main" id="{8A43ED91-89BC-82FE-CA0C-D635828C10C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148788" y="643466"/>
            <a:ext cx="4037756" cy="5568739"/>
          </a:xfrm>
          <a:prstGeom prst="rect">
            <a:avLst/>
          </a:prstGeom>
        </p:spPr>
      </p:pic>
      <p:sp>
        <p:nvSpPr>
          <p:cNvPr id="20" name="TextBox 19"/>
          <p:cNvSpPr txBox="1"/>
          <p:nvPr/>
        </p:nvSpPr>
        <p:spPr>
          <a:xfrm>
            <a:off x="667656" y="2685143"/>
            <a:ext cx="6212115" cy="723275"/>
          </a:xfrm>
          <a:prstGeom prst="rect">
            <a:avLst/>
          </a:prstGeom>
          <a:noFill/>
        </p:spPr>
        <p:txBody>
          <a:bodyPr wrap="square" rtlCol="0">
            <a:spAutoFit/>
          </a:bodyPr>
          <a:lstStyle/>
          <a:p>
            <a:pPr fontAlgn="base">
              <a:spcAft>
                <a:spcPts val="600"/>
              </a:spcAft>
            </a:pPr>
            <a:endParaRPr lang="en-US"/>
          </a:p>
          <a:p>
            <a:pPr>
              <a:spcAft>
                <a:spcPts val="600"/>
              </a:spcAft>
            </a:pPr>
            <a:endParaRPr lang="en-US"/>
          </a:p>
        </p:txBody>
      </p:sp>
    </p:spTree>
    <p:extLst>
      <p:ext uri="{BB962C8B-B14F-4D97-AF65-F5344CB8AC3E}">
        <p14:creationId xmlns:p14="http://schemas.microsoft.com/office/powerpoint/2010/main" val="33765227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1028700" y="1967266"/>
            <a:ext cx="2628900" cy="25472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gn="ctr">
              <a:lnSpc>
                <a:spcPct val="90000"/>
              </a:lnSpc>
              <a:spcBef>
                <a:spcPct val="0"/>
              </a:spcBef>
              <a:spcAft>
                <a:spcPts val="600"/>
              </a:spcAft>
            </a:pPr>
            <a:r>
              <a:rPr lang="en-US" sz="3600" kern="1200" dirty="0">
                <a:solidFill>
                  <a:srgbClr val="FFFFFF"/>
                </a:solidFill>
                <a:latin typeface="+mj-lt"/>
                <a:ea typeface="+mj-ea"/>
                <a:cs typeface="+mj-cs"/>
              </a:rPr>
              <a:t>  </a:t>
            </a:r>
          </a:p>
          <a:p>
            <a:pPr algn="ctr">
              <a:lnSpc>
                <a:spcPct val="90000"/>
              </a:lnSpc>
              <a:spcBef>
                <a:spcPct val="0"/>
              </a:spcBef>
              <a:spcAft>
                <a:spcPts val="600"/>
              </a:spcAft>
            </a:pPr>
            <a:r>
              <a:rPr lang="en-US" sz="3600" kern="1200" dirty="0">
                <a:solidFill>
                  <a:srgbClr val="FFFFFF"/>
                </a:solidFill>
                <a:latin typeface="+mj-lt"/>
                <a:ea typeface="+mj-ea"/>
                <a:cs typeface="+mj-cs"/>
              </a:rPr>
              <a:t>Sign in Page </a:t>
            </a:r>
          </a:p>
        </p:txBody>
      </p:sp>
      <p:pic>
        <p:nvPicPr>
          <p:cNvPr id="6" name="Picture 5">
            <a:extLst>
              <a:ext uri="{FF2B5EF4-FFF2-40B4-BE49-F238E27FC236}">
                <a16:creationId xmlns:a16="http://schemas.microsoft.com/office/drawing/2014/main" id="{8A43ED91-89BC-82FE-CA0C-D635828C10C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096000" y="1574019"/>
            <a:ext cx="4750306" cy="2827916"/>
          </a:xfrm>
          <a:prstGeom prst="rect">
            <a:avLst/>
          </a:prstGeom>
        </p:spPr>
      </p:pic>
    </p:spTree>
    <p:extLst>
      <p:ext uri="{BB962C8B-B14F-4D97-AF65-F5344CB8AC3E}">
        <p14:creationId xmlns:p14="http://schemas.microsoft.com/office/powerpoint/2010/main" val="23748204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1028700" y="1967266"/>
            <a:ext cx="2628900" cy="25472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gn="ctr">
              <a:lnSpc>
                <a:spcPct val="90000"/>
              </a:lnSpc>
              <a:spcBef>
                <a:spcPct val="0"/>
              </a:spcBef>
              <a:spcAft>
                <a:spcPts val="600"/>
              </a:spcAft>
            </a:pPr>
            <a:r>
              <a:rPr lang="en-US" sz="3600" kern="1200" dirty="0">
                <a:solidFill>
                  <a:srgbClr val="FFFFFF"/>
                </a:solidFill>
                <a:latin typeface="+mj-lt"/>
                <a:ea typeface="+mj-ea"/>
                <a:cs typeface="+mj-cs"/>
              </a:rPr>
              <a:t>  </a:t>
            </a:r>
          </a:p>
          <a:p>
            <a:pPr algn="ctr">
              <a:lnSpc>
                <a:spcPct val="90000"/>
              </a:lnSpc>
              <a:spcBef>
                <a:spcPct val="0"/>
              </a:spcBef>
              <a:spcAft>
                <a:spcPts val="600"/>
              </a:spcAft>
            </a:pPr>
            <a:r>
              <a:rPr lang="en-US" sz="3600" kern="1200" dirty="0">
                <a:solidFill>
                  <a:srgbClr val="FFFFFF"/>
                </a:solidFill>
                <a:latin typeface="+mj-lt"/>
                <a:ea typeface="+mj-ea"/>
                <a:cs typeface="+mj-cs"/>
              </a:rPr>
              <a:t>Result Page </a:t>
            </a:r>
          </a:p>
        </p:txBody>
      </p:sp>
      <p:pic>
        <p:nvPicPr>
          <p:cNvPr id="6" name="Picture 5">
            <a:extLst>
              <a:ext uri="{FF2B5EF4-FFF2-40B4-BE49-F238E27FC236}">
                <a16:creationId xmlns:a16="http://schemas.microsoft.com/office/drawing/2014/main" id="{8A43ED91-89BC-82FE-CA0C-D635828C10C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p:blipFill>
        <p:spPr>
          <a:xfrm>
            <a:off x="6202380" y="998838"/>
            <a:ext cx="4785660" cy="4274692"/>
          </a:xfrm>
          <a:prstGeom prst="rect">
            <a:avLst/>
          </a:prstGeom>
        </p:spPr>
      </p:pic>
    </p:spTree>
    <p:extLst>
      <p:ext uri="{BB962C8B-B14F-4D97-AF65-F5344CB8AC3E}">
        <p14:creationId xmlns:p14="http://schemas.microsoft.com/office/powerpoint/2010/main" val="24267733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1028700" y="1967266"/>
            <a:ext cx="2628900" cy="254725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a:bodyPr>
          <a:lstStyle/>
          <a:p>
            <a:pPr algn="ctr">
              <a:lnSpc>
                <a:spcPct val="90000"/>
              </a:lnSpc>
              <a:spcBef>
                <a:spcPct val="0"/>
              </a:spcBef>
              <a:spcAft>
                <a:spcPts val="600"/>
              </a:spcAft>
            </a:pPr>
            <a:r>
              <a:rPr lang="en-US" sz="3600" kern="1200" dirty="0">
                <a:solidFill>
                  <a:srgbClr val="FFFFFF"/>
                </a:solidFill>
                <a:latin typeface="+mj-lt"/>
                <a:ea typeface="+mj-ea"/>
                <a:cs typeface="+mj-cs"/>
              </a:rPr>
              <a:t>  </a:t>
            </a:r>
          </a:p>
          <a:p>
            <a:pPr algn="ctr">
              <a:lnSpc>
                <a:spcPct val="90000"/>
              </a:lnSpc>
              <a:spcBef>
                <a:spcPct val="0"/>
              </a:spcBef>
              <a:spcAft>
                <a:spcPts val="600"/>
              </a:spcAft>
            </a:pPr>
            <a:r>
              <a:rPr lang="en-US" sz="3600" kern="1200" dirty="0">
                <a:solidFill>
                  <a:srgbClr val="FFFFFF"/>
                </a:solidFill>
                <a:latin typeface="+mj-lt"/>
                <a:ea typeface="+mj-ea"/>
                <a:cs typeface="+mj-cs"/>
              </a:rPr>
              <a:t>Responsive Website</a:t>
            </a:r>
          </a:p>
        </p:txBody>
      </p:sp>
      <p:pic>
        <p:nvPicPr>
          <p:cNvPr id="3" name="Picture 2">
            <a:extLst>
              <a:ext uri="{FF2B5EF4-FFF2-40B4-BE49-F238E27FC236}">
                <a16:creationId xmlns:a16="http://schemas.microsoft.com/office/drawing/2014/main" id="{55A50804-862A-6C30-0E2F-E9A60E4C7AC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462806" y="1070452"/>
            <a:ext cx="1815027" cy="3650296"/>
          </a:xfrm>
          <a:prstGeom prst="rect">
            <a:avLst/>
          </a:prstGeom>
        </p:spPr>
      </p:pic>
      <p:pic>
        <p:nvPicPr>
          <p:cNvPr id="7" name="Picture 6">
            <a:extLst>
              <a:ext uri="{FF2B5EF4-FFF2-40B4-BE49-F238E27FC236}">
                <a16:creationId xmlns:a16="http://schemas.microsoft.com/office/drawing/2014/main" id="{02E6C399-8456-C63E-D38B-7EAF49D8EEC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1322" y="1123812"/>
            <a:ext cx="2949196" cy="3177815"/>
          </a:xfrm>
          <a:prstGeom prst="rect">
            <a:avLst/>
          </a:prstGeom>
        </p:spPr>
      </p:pic>
    </p:spTree>
    <p:extLst>
      <p:ext uri="{BB962C8B-B14F-4D97-AF65-F5344CB8AC3E}">
        <p14:creationId xmlns:p14="http://schemas.microsoft.com/office/powerpoint/2010/main" val="235938664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Future Work</a:t>
            </a:r>
          </a:p>
          <a:p>
            <a:endParaRPr lang="en-US" sz="3600" dirty="0">
              <a:solidFill>
                <a:schemeClr val="tx1"/>
              </a:solidFill>
            </a:endParaRPr>
          </a:p>
        </p:txBody>
      </p:sp>
      <p:sp>
        <p:nvSpPr>
          <p:cNvPr id="3" name="TextBox 2">
            <a:extLst>
              <a:ext uri="{FF2B5EF4-FFF2-40B4-BE49-F238E27FC236}">
                <a16:creationId xmlns:a16="http://schemas.microsoft.com/office/drawing/2014/main" id="{786CB626-B323-DEB5-E1B1-F9196A058F53}"/>
              </a:ext>
            </a:extLst>
          </p:cNvPr>
          <p:cNvSpPr txBox="1"/>
          <p:nvPr/>
        </p:nvSpPr>
        <p:spPr>
          <a:xfrm>
            <a:off x="501445" y="1876980"/>
            <a:ext cx="11288478"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Enhance the mode to get higher precision.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New model to detect the location of Cancer</a:t>
            </a:r>
          </a:p>
          <a:p>
            <a:endParaRPr lang="en-US" sz="2400" dirty="0"/>
          </a:p>
          <a:p>
            <a:pPr marL="285750" indent="-285750">
              <a:buFont typeface="Arial" panose="020B0604020202020204" pitchFamily="34" charset="0"/>
              <a:buChar char="•"/>
            </a:pPr>
            <a:r>
              <a:rPr lang="en-US" sz="2400" dirty="0"/>
              <a:t>Improve the dataset to contain the patient records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New models for another diseases. </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20480821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References</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11141915" cy="1754326"/>
          </a:xfrm>
          <a:prstGeom prst="rect">
            <a:avLst/>
          </a:prstGeom>
          <a:noFill/>
        </p:spPr>
        <p:txBody>
          <a:bodyPr wrap="square" rtlCol="0">
            <a:spAutoFit/>
          </a:bodyPr>
          <a:lstStyle/>
          <a:p>
            <a:pPr>
              <a:buFont typeface="Arial" panose="020B0604020202020204" pitchFamily="34" charset="0"/>
              <a:buChar char="•"/>
            </a:pPr>
            <a:r>
              <a:rPr lang="en-US" dirty="0"/>
              <a:t> </a:t>
            </a:r>
            <a:r>
              <a:rPr lang="en-US" dirty="0">
                <a:hlinkClick r:id="rId2"/>
              </a:rPr>
              <a:t>Deep Learning (DL) - Questions and Answers ​in MRI (mriquestions.com)</a:t>
            </a:r>
            <a:endParaRPr lang="en-US" dirty="0"/>
          </a:p>
          <a:p>
            <a:pPr>
              <a:buFont typeface="Arial" panose="020B0604020202020204" pitchFamily="34" charset="0"/>
              <a:buChar char="•"/>
            </a:pPr>
            <a:r>
              <a:rPr lang="en-US" dirty="0"/>
              <a:t> </a:t>
            </a:r>
            <a:r>
              <a:rPr lang="en-US" dirty="0">
                <a:hlinkClick r:id="rId3"/>
              </a:rPr>
              <a:t>NN SVG (alexlenail.me)</a:t>
            </a:r>
            <a:endParaRPr lang="en-US" dirty="0"/>
          </a:p>
          <a:p>
            <a:pPr>
              <a:buFont typeface="Arial" panose="020B0604020202020204" pitchFamily="34" charset="0"/>
              <a:buChar char="•"/>
            </a:pPr>
            <a:r>
              <a:rPr lang="en-US" dirty="0"/>
              <a:t> </a:t>
            </a:r>
            <a:r>
              <a:rPr lang="en-US" dirty="0">
                <a:hlinkClick r:id="rId4"/>
              </a:rPr>
              <a:t>CNN Explainer (poloclub.github.io)</a:t>
            </a:r>
            <a:endParaRPr lang="en-US" dirty="0"/>
          </a:p>
          <a:p>
            <a:pPr>
              <a:buFont typeface="Arial" panose="020B0604020202020204" pitchFamily="34" charset="0"/>
              <a:buChar char="•"/>
            </a:pPr>
            <a:r>
              <a:rPr lang="en-US" dirty="0"/>
              <a:t> </a:t>
            </a:r>
            <a:r>
              <a:rPr lang="en-US" dirty="0">
                <a:hlinkClick r:id="rId5"/>
              </a:rPr>
              <a:t>The IQ-OTH/NCCD lung cancer dataset | Kaggle</a:t>
            </a:r>
            <a:endParaRPr lang="en-US" dirty="0"/>
          </a:p>
          <a:p>
            <a:pPr>
              <a:buFont typeface="Arial" panose="020B0604020202020204" pitchFamily="34" charset="0"/>
              <a:buChar char="•"/>
            </a:pPr>
            <a:r>
              <a:rPr lang="en-US" dirty="0"/>
              <a:t> </a:t>
            </a:r>
            <a:r>
              <a:rPr lang="en-US" dirty="0">
                <a:hlinkClick r:id="rId6"/>
              </a:rPr>
              <a:t>New respiratory airway secretory (RAS) cells discovered inside lungs | SYFY WIRE</a:t>
            </a:r>
            <a:endParaRPr lang="en-US" dirty="0"/>
          </a:p>
          <a:p>
            <a:pPr>
              <a:buFont typeface="Arial" panose="020B0604020202020204" pitchFamily="34" charset="0"/>
              <a:buChar char="•"/>
            </a:pPr>
            <a:r>
              <a:rPr lang="en-US" dirty="0"/>
              <a:t> </a:t>
            </a:r>
            <a:r>
              <a:rPr lang="en-US" dirty="0">
                <a:hlinkClick r:id="rId7"/>
              </a:rPr>
              <a:t>Yarmouk University (yu.edu.jo)</a:t>
            </a:r>
            <a:endParaRPr lang="en-US" dirty="0"/>
          </a:p>
        </p:txBody>
      </p:sp>
    </p:spTree>
    <p:extLst>
      <p:ext uri="{BB962C8B-B14F-4D97-AF65-F5344CB8AC3E}">
        <p14:creationId xmlns:p14="http://schemas.microsoft.com/office/powerpoint/2010/main" val="219570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DBEEF4"/>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A3C8F1BB-8D82-D4B7-4ACE-7FD79B8C631E}"/>
              </a:ext>
            </a:extLst>
          </p:cNvPr>
          <p:cNvSpPr/>
          <p:nvPr/>
        </p:nvSpPr>
        <p:spPr>
          <a:xfrm>
            <a:off x="992554" y="1427480"/>
            <a:ext cx="10206891" cy="40030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tx1"/>
                </a:solidFill>
              </a:rPr>
              <a:t>  </a:t>
            </a:r>
          </a:p>
          <a:p>
            <a:pPr lvl="1" algn="ctr"/>
            <a:r>
              <a:rPr lang="en-US" sz="3600" dirty="0">
                <a:solidFill>
                  <a:schemeClr val="tx1"/>
                </a:solidFill>
              </a:rPr>
              <a:t>Thank You</a:t>
            </a:r>
          </a:p>
          <a:p>
            <a:pPr algn="ctr"/>
            <a:endParaRPr lang="en-US" sz="3600" dirty="0">
              <a:solidFill>
                <a:schemeClr val="tx1"/>
              </a:solidFill>
            </a:endParaRPr>
          </a:p>
        </p:txBody>
      </p:sp>
    </p:spTree>
    <p:extLst>
      <p:ext uri="{BB962C8B-B14F-4D97-AF65-F5344CB8AC3E}">
        <p14:creationId xmlns:p14="http://schemas.microsoft.com/office/powerpoint/2010/main" val="3911786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Introduction</a:t>
            </a:r>
          </a:p>
          <a:p>
            <a:endParaRPr lang="en-US" sz="3600" dirty="0">
              <a:solidFill>
                <a:schemeClr val="tx1"/>
              </a:solidFill>
            </a:endParaRPr>
          </a:p>
        </p:txBody>
      </p:sp>
      <p:sp>
        <p:nvSpPr>
          <p:cNvPr id="20" name="TextBox 19"/>
          <p:cNvSpPr txBox="1"/>
          <p:nvPr/>
        </p:nvSpPr>
        <p:spPr>
          <a:xfrm>
            <a:off x="667656" y="2685143"/>
            <a:ext cx="6212115" cy="646331"/>
          </a:xfrm>
          <a:prstGeom prst="rect">
            <a:avLst/>
          </a:prstGeom>
          <a:noFill/>
        </p:spPr>
        <p:txBody>
          <a:bodyPr wrap="square" rtlCol="0">
            <a:spAutoFit/>
          </a:bodyPr>
          <a:lstStyle/>
          <a:p>
            <a:pPr fontAlgn="base"/>
            <a:endParaRPr lang="en-US" dirty="0"/>
          </a:p>
          <a:p>
            <a:endParaRPr lang="en-US" dirty="0"/>
          </a:p>
        </p:txBody>
      </p:sp>
      <p:sp>
        <p:nvSpPr>
          <p:cNvPr id="21" name="TextBox 20"/>
          <p:cNvSpPr txBox="1"/>
          <p:nvPr/>
        </p:nvSpPr>
        <p:spPr>
          <a:xfrm>
            <a:off x="2452911" y="2165085"/>
            <a:ext cx="10218059" cy="3785652"/>
          </a:xfrm>
          <a:prstGeom prst="rect">
            <a:avLst/>
          </a:prstGeom>
          <a:noFill/>
        </p:spPr>
        <p:txBody>
          <a:bodyPr wrap="square" rtlCol="0">
            <a:spAutoFit/>
          </a:bodyPr>
          <a:lstStyle/>
          <a:p>
            <a:r>
              <a:rPr lang="en-US" sz="2400" b="1" dirty="0">
                <a:solidFill>
                  <a:schemeClr val="tx1"/>
                </a:solidFill>
              </a:rPr>
              <a:t>How we Solved this Challenges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Lung Cancer Prediction System is a web-based platform designed to help doctor prediction lung cancer in early stage</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Through its user-friendly interface, healthcare professionals can securely upload medical  CT scans images, for analysis</a:t>
            </a:r>
          </a:p>
          <a:p>
            <a:endParaRPr lang="en-US" sz="2400" dirty="0">
              <a:solidFill>
                <a:schemeClr val="bg1"/>
              </a:solidFill>
            </a:endParaRPr>
          </a:p>
          <a:p>
            <a:pPr marL="285750" indent="-285750">
              <a:buFont typeface="Arial" panose="020B0604020202020204" pitchFamily="34" charset="0"/>
              <a:buChar char="•"/>
            </a:pPr>
            <a:r>
              <a:rPr lang="en-US" sz="2400" dirty="0"/>
              <a:t>The system employs deep learning algorithm (CNNs) to process the images and provide predictive probabilities of lung cancer presence </a:t>
            </a:r>
          </a:p>
        </p:txBody>
      </p:sp>
      <p:pic>
        <p:nvPicPr>
          <p:cNvPr id="25" name="Picture 24"/>
          <p:cNvPicPr>
            <a:picLocks noChangeAspect="1"/>
          </p:cNvPicPr>
          <p:nvPr/>
        </p:nvPicPr>
        <p:blipFill rotWithShape="1">
          <a:blip r:embed="rId2">
            <a:extLst>
              <a:ext uri="{BEBA8EAE-BF5A-486C-A8C5-ECC9F3942E4B}">
                <a14:imgProps xmlns:a14="http://schemas.microsoft.com/office/drawing/2010/main">
                  <a14:imgLayer r:embed="rId3">
                    <a14:imgEffect>
                      <a14:backgroundRemoval t="0" b="99468" l="0" r="89802">
                        <a14:foregroundMark x1="17564" y1="7447" x2="16997" y2="7979"/>
                        <a14:foregroundMark x1="20397" y1="7447" x2="20963" y2="9043"/>
                        <a14:foregroundMark x1="16147" y1="9574" x2="15297" y2="11702"/>
                        <a14:foregroundMark x1="14731" y1="13298" x2="14731" y2="16489"/>
                        <a14:foregroundMark x1="22096" y1="11170" x2="22946" y2="14894"/>
                        <a14:foregroundMark x1="22946" y1="15426" x2="23229" y2="18617"/>
                        <a14:foregroundMark x1="22663" y1="21277" x2="22380" y2="23404"/>
                        <a14:backgroundMark x1="24079" y1="21277" x2="24079" y2="24468"/>
                        <a14:backgroundMark x1="28895" y1="36170" x2="31445" y2="36170"/>
                        <a14:backgroundMark x1="32295" y1="44681" x2="34844" y2="47340"/>
                      </a14:backgroundRemoval>
                    </a14:imgEffect>
                  </a14:imgLayer>
                </a14:imgProps>
              </a:ext>
              <a:ext uri="{28A0092B-C50C-407E-A947-70E740481C1C}">
                <a14:useLocalDpi xmlns:a14="http://schemas.microsoft.com/office/drawing/2010/main" val="0"/>
              </a:ext>
            </a:extLst>
          </a:blip>
          <a:srcRect l="1" r="65309" b="3745"/>
          <a:stretch/>
        </p:blipFill>
        <p:spPr>
          <a:xfrm>
            <a:off x="-120196" y="1943040"/>
            <a:ext cx="2573107" cy="4914960"/>
          </a:xfrm>
          <a:prstGeom prst="rect">
            <a:avLst/>
          </a:prstGeom>
          <a:effectLst>
            <a:outerShdw blurRad="50800" dist="228600" dir="8100000" algn="tr" rotWithShape="0">
              <a:prstClr val="black">
                <a:alpha val="40000"/>
              </a:prstClr>
            </a:outerShdw>
          </a:effectLst>
        </p:spPr>
      </p:pic>
    </p:spTree>
    <p:extLst>
      <p:ext uri="{BB962C8B-B14F-4D97-AF65-F5344CB8AC3E}">
        <p14:creationId xmlns:p14="http://schemas.microsoft.com/office/powerpoint/2010/main" val="32778564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4541106F-4FB9-7AAD-3373-CE64406AD5A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218408" y="1876980"/>
            <a:ext cx="3987660" cy="413506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Deep Learning</a:t>
            </a:r>
          </a:p>
          <a:p>
            <a:endParaRPr lang="en-US" sz="3600" dirty="0">
              <a:solidFill>
                <a:schemeClr val="tx1"/>
              </a:solidFill>
            </a:endParaRPr>
          </a:p>
        </p:txBody>
      </p:sp>
      <p:sp>
        <p:nvSpPr>
          <p:cNvPr id="12" name="TextBox 11"/>
          <p:cNvSpPr txBox="1"/>
          <p:nvPr/>
        </p:nvSpPr>
        <p:spPr>
          <a:xfrm>
            <a:off x="501445" y="1876980"/>
            <a:ext cx="7716963"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Deep learning is the subset of machine learning methods based on neural networks.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It works like human’s neurons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Train the DL model on CT-Scan Images to gain experience from them, and then use it to predict the probability of Lung Cancer for new unseen images. </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2102545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Steps</a:t>
            </a:r>
          </a:p>
          <a:p>
            <a:endParaRPr lang="en-US" sz="3600" dirty="0">
              <a:solidFill>
                <a:schemeClr val="tx1"/>
              </a:solidFill>
            </a:endParaRPr>
          </a:p>
        </p:txBody>
      </p:sp>
      <p:graphicFrame>
        <p:nvGraphicFramePr>
          <p:cNvPr id="2" name="Diagram 1">
            <a:extLst>
              <a:ext uri="{FF2B5EF4-FFF2-40B4-BE49-F238E27FC236}">
                <a16:creationId xmlns:a16="http://schemas.microsoft.com/office/drawing/2014/main" id="{DE0AB24C-DB45-A763-9373-CF0238EE546A}"/>
              </a:ext>
            </a:extLst>
          </p:cNvPr>
          <p:cNvGraphicFramePr/>
          <p:nvPr>
            <p:extLst>
              <p:ext uri="{D42A27DB-BD31-4B8C-83A1-F6EECF244321}">
                <p14:modId xmlns:p14="http://schemas.microsoft.com/office/powerpoint/2010/main" val="3387651773"/>
              </p:ext>
            </p:extLst>
          </p:nvPr>
        </p:nvGraphicFramePr>
        <p:xfrm>
          <a:off x="506361" y="1564922"/>
          <a:ext cx="11179278" cy="46438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870085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Data Collecting</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7716963" cy="1938992"/>
          </a:xfrm>
          <a:prstGeom prst="rect">
            <a:avLst/>
          </a:prstGeom>
          <a:noFill/>
        </p:spPr>
        <p:txBody>
          <a:bodyPr wrap="square" rtlCol="0">
            <a:spAutoFit/>
          </a:bodyPr>
          <a:lstStyle/>
          <a:p>
            <a:pPr marL="285750" indent="-285750">
              <a:buFont typeface="Arial" panose="020B0604020202020204" pitchFamily="34" charset="0"/>
              <a:buChar char="•"/>
            </a:pPr>
            <a:r>
              <a:rPr lang="en-US" sz="2400" dirty="0"/>
              <a:t>We used Image Dataset from Kaggle.</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It contains 1097 images grouped into 3 classes.</a:t>
            </a:r>
          </a:p>
          <a:p>
            <a:endParaRPr lang="en-US" sz="2400" dirty="0"/>
          </a:p>
          <a:p>
            <a:pPr marL="285750" indent="-285750">
              <a:buFont typeface="Arial" panose="020B0604020202020204" pitchFamily="34" charset="0"/>
              <a:buChar char="•"/>
            </a:pPr>
            <a:r>
              <a:rPr lang="en-US" sz="2400" dirty="0"/>
              <a:t>Samples from the dataset:</a:t>
            </a:r>
          </a:p>
        </p:txBody>
      </p:sp>
      <p:grpSp>
        <p:nvGrpSpPr>
          <p:cNvPr id="13" name="Group 12">
            <a:extLst>
              <a:ext uri="{FF2B5EF4-FFF2-40B4-BE49-F238E27FC236}">
                <a16:creationId xmlns:a16="http://schemas.microsoft.com/office/drawing/2014/main" id="{C6C97C5D-CFA7-F966-DA38-C44300F1243C}"/>
              </a:ext>
            </a:extLst>
          </p:cNvPr>
          <p:cNvGrpSpPr/>
          <p:nvPr/>
        </p:nvGrpSpPr>
        <p:grpSpPr>
          <a:xfrm>
            <a:off x="1565559" y="4207033"/>
            <a:ext cx="9053280" cy="2157536"/>
            <a:chOff x="1565559" y="4187368"/>
            <a:chExt cx="9053280" cy="2157536"/>
          </a:xfrm>
        </p:grpSpPr>
        <p:pic>
          <p:nvPicPr>
            <p:cNvPr id="8" name="Picture 7">
              <a:extLst>
                <a:ext uri="{FF2B5EF4-FFF2-40B4-BE49-F238E27FC236}">
                  <a16:creationId xmlns:a16="http://schemas.microsoft.com/office/drawing/2014/main" id="{6D3509E6-5B8B-CF46-088F-E7B565E25A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65559" y="4188652"/>
              <a:ext cx="2156252" cy="2156252"/>
            </a:xfrm>
            <a:prstGeom prst="rect">
              <a:avLst/>
            </a:prstGeom>
          </p:spPr>
        </p:pic>
        <p:pic>
          <p:nvPicPr>
            <p:cNvPr id="10" name="Picture 9">
              <a:extLst>
                <a:ext uri="{FF2B5EF4-FFF2-40B4-BE49-F238E27FC236}">
                  <a16:creationId xmlns:a16="http://schemas.microsoft.com/office/drawing/2014/main" id="{9CF4C177-7024-7560-E951-7F9A6A8C5C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72870" y="4187369"/>
              <a:ext cx="2148648" cy="2148648"/>
            </a:xfrm>
            <a:prstGeom prst="rect">
              <a:avLst/>
            </a:prstGeom>
          </p:spPr>
        </p:pic>
        <p:pic>
          <p:nvPicPr>
            <p:cNvPr id="12" name="Picture 11">
              <a:extLst>
                <a:ext uri="{FF2B5EF4-FFF2-40B4-BE49-F238E27FC236}">
                  <a16:creationId xmlns:a16="http://schemas.microsoft.com/office/drawing/2014/main" id="{D31049F6-0F70-9725-6182-D30E61EC9C5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70190" y="4187368"/>
              <a:ext cx="2148649" cy="2148649"/>
            </a:xfrm>
            <a:prstGeom prst="rect">
              <a:avLst/>
            </a:prstGeom>
          </p:spPr>
        </p:pic>
      </p:grpSp>
    </p:spTree>
    <p:extLst>
      <p:ext uri="{BB962C8B-B14F-4D97-AF65-F5344CB8AC3E}">
        <p14:creationId xmlns:p14="http://schemas.microsoft.com/office/powerpoint/2010/main" val="3281726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Data Preparing</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7716963" cy="461665"/>
          </a:xfrm>
          <a:prstGeom prst="rect">
            <a:avLst/>
          </a:prstGeom>
          <a:noFill/>
        </p:spPr>
        <p:txBody>
          <a:bodyPr wrap="square" rtlCol="0">
            <a:spAutoFit/>
          </a:bodyPr>
          <a:lstStyle/>
          <a:p>
            <a:r>
              <a:rPr lang="en-US" sz="2400" b="1" dirty="0"/>
              <a:t>Resizing</a:t>
            </a:r>
          </a:p>
        </p:txBody>
      </p:sp>
      <p:pic>
        <p:nvPicPr>
          <p:cNvPr id="6" name="Picture 5">
            <a:extLst>
              <a:ext uri="{FF2B5EF4-FFF2-40B4-BE49-F238E27FC236}">
                <a16:creationId xmlns:a16="http://schemas.microsoft.com/office/drawing/2014/main" id="{8F31C704-ED2C-1DD2-4ED6-A0F1D945BD30}"/>
              </a:ext>
            </a:extLst>
          </p:cNvPr>
          <p:cNvPicPr>
            <a:picLocks noChangeAspect="1"/>
          </p:cNvPicPr>
          <p:nvPr/>
        </p:nvPicPr>
        <p:blipFill>
          <a:blip r:embed="rId2"/>
          <a:stretch>
            <a:fillRect/>
          </a:stretch>
        </p:blipFill>
        <p:spPr>
          <a:xfrm>
            <a:off x="501445" y="3142034"/>
            <a:ext cx="5445723" cy="3405266"/>
          </a:xfrm>
          <a:prstGeom prst="rect">
            <a:avLst/>
          </a:prstGeom>
        </p:spPr>
      </p:pic>
      <p:pic>
        <p:nvPicPr>
          <p:cNvPr id="9" name="Picture 8">
            <a:extLst>
              <a:ext uri="{FF2B5EF4-FFF2-40B4-BE49-F238E27FC236}">
                <a16:creationId xmlns:a16="http://schemas.microsoft.com/office/drawing/2014/main" id="{D52813A9-82CF-ED43-A094-ABFD19ACD883}"/>
              </a:ext>
            </a:extLst>
          </p:cNvPr>
          <p:cNvPicPr>
            <a:picLocks noChangeAspect="1"/>
          </p:cNvPicPr>
          <p:nvPr/>
        </p:nvPicPr>
        <p:blipFill>
          <a:blip r:embed="rId3"/>
          <a:stretch>
            <a:fillRect/>
          </a:stretch>
        </p:blipFill>
        <p:spPr>
          <a:xfrm>
            <a:off x="6096000" y="4474681"/>
            <a:ext cx="5809693" cy="2072619"/>
          </a:xfrm>
          <a:prstGeom prst="rect">
            <a:avLst/>
          </a:prstGeom>
        </p:spPr>
      </p:pic>
      <p:pic>
        <p:nvPicPr>
          <p:cNvPr id="14" name="Picture 13">
            <a:extLst>
              <a:ext uri="{FF2B5EF4-FFF2-40B4-BE49-F238E27FC236}">
                <a16:creationId xmlns:a16="http://schemas.microsoft.com/office/drawing/2014/main" id="{CBBD7382-F962-9153-1E81-F041154178F1}"/>
              </a:ext>
            </a:extLst>
          </p:cNvPr>
          <p:cNvPicPr>
            <a:picLocks noChangeAspect="1"/>
          </p:cNvPicPr>
          <p:nvPr/>
        </p:nvPicPr>
        <p:blipFill>
          <a:blip r:embed="rId4"/>
          <a:stretch>
            <a:fillRect/>
          </a:stretch>
        </p:blipFill>
        <p:spPr>
          <a:xfrm>
            <a:off x="6459970" y="2107812"/>
            <a:ext cx="5445723" cy="1952709"/>
          </a:xfrm>
          <a:prstGeom prst="rect">
            <a:avLst/>
          </a:prstGeom>
        </p:spPr>
      </p:pic>
      <p:sp>
        <p:nvSpPr>
          <p:cNvPr id="15" name="TextBox 14">
            <a:extLst>
              <a:ext uri="{FF2B5EF4-FFF2-40B4-BE49-F238E27FC236}">
                <a16:creationId xmlns:a16="http://schemas.microsoft.com/office/drawing/2014/main" id="{C3CBB1CF-9F3F-1CE6-5A3B-EE4BE87C2E2C}"/>
              </a:ext>
            </a:extLst>
          </p:cNvPr>
          <p:cNvSpPr txBox="1"/>
          <p:nvPr/>
        </p:nvSpPr>
        <p:spPr>
          <a:xfrm>
            <a:off x="1387683" y="3614989"/>
            <a:ext cx="661481" cy="369332"/>
          </a:xfrm>
          <a:prstGeom prst="rect">
            <a:avLst/>
          </a:prstGeom>
          <a:noFill/>
        </p:spPr>
        <p:txBody>
          <a:bodyPr wrap="square" rtlCol="0">
            <a:spAutoFit/>
          </a:bodyPr>
          <a:lstStyle/>
          <a:p>
            <a:r>
              <a:rPr lang="en-US" dirty="0"/>
              <a:t>1036</a:t>
            </a:r>
          </a:p>
        </p:txBody>
      </p:sp>
      <p:sp>
        <p:nvSpPr>
          <p:cNvPr id="18" name="TextBox 17">
            <a:extLst>
              <a:ext uri="{FF2B5EF4-FFF2-40B4-BE49-F238E27FC236}">
                <a16:creationId xmlns:a16="http://schemas.microsoft.com/office/drawing/2014/main" id="{C2155F6C-A2CA-79D6-3A82-15A2088982A7}"/>
              </a:ext>
            </a:extLst>
          </p:cNvPr>
          <p:cNvSpPr txBox="1"/>
          <p:nvPr/>
        </p:nvSpPr>
        <p:spPr>
          <a:xfrm>
            <a:off x="2440199" y="5515356"/>
            <a:ext cx="418704" cy="369332"/>
          </a:xfrm>
          <a:prstGeom prst="rect">
            <a:avLst/>
          </a:prstGeom>
          <a:noFill/>
        </p:spPr>
        <p:txBody>
          <a:bodyPr wrap="none" rtlCol="0">
            <a:spAutoFit/>
          </a:bodyPr>
          <a:lstStyle/>
          <a:p>
            <a:r>
              <a:rPr lang="en-US" dirty="0"/>
              <a:t>31</a:t>
            </a:r>
          </a:p>
        </p:txBody>
      </p:sp>
      <p:sp>
        <p:nvSpPr>
          <p:cNvPr id="20" name="TextBox 19">
            <a:extLst>
              <a:ext uri="{FF2B5EF4-FFF2-40B4-BE49-F238E27FC236}">
                <a16:creationId xmlns:a16="http://schemas.microsoft.com/office/drawing/2014/main" id="{F4B2A39F-CE2B-8528-7322-6B449B207441}"/>
              </a:ext>
            </a:extLst>
          </p:cNvPr>
          <p:cNvSpPr txBox="1"/>
          <p:nvPr/>
        </p:nvSpPr>
        <p:spPr>
          <a:xfrm>
            <a:off x="3286259" y="5543256"/>
            <a:ext cx="418704" cy="369332"/>
          </a:xfrm>
          <a:prstGeom prst="rect">
            <a:avLst/>
          </a:prstGeom>
          <a:noFill/>
        </p:spPr>
        <p:txBody>
          <a:bodyPr wrap="none" rtlCol="0">
            <a:spAutoFit/>
          </a:bodyPr>
          <a:lstStyle/>
          <a:p>
            <a:r>
              <a:rPr lang="en-US" dirty="0"/>
              <a:t>28</a:t>
            </a:r>
          </a:p>
        </p:txBody>
      </p:sp>
      <p:sp>
        <p:nvSpPr>
          <p:cNvPr id="21" name="TextBox 20">
            <a:extLst>
              <a:ext uri="{FF2B5EF4-FFF2-40B4-BE49-F238E27FC236}">
                <a16:creationId xmlns:a16="http://schemas.microsoft.com/office/drawing/2014/main" id="{DA3158F1-A954-EB5F-3203-21382A484E3B}"/>
              </a:ext>
            </a:extLst>
          </p:cNvPr>
          <p:cNvSpPr txBox="1"/>
          <p:nvPr/>
        </p:nvSpPr>
        <p:spPr>
          <a:xfrm>
            <a:off x="4217764" y="5543256"/>
            <a:ext cx="301686" cy="369332"/>
          </a:xfrm>
          <a:prstGeom prst="rect">
            <a:avLst/>
          </a:prstGeom>
          <a:noFill/>
        </p:spPr>
        <p:txBody>
          <a:bodyPr wrap="none" rtlCol="0">
            <a:spAutoFit/>
          </a:bodyPr>
          <a:lstStyle/>
          <a:p>
            <a:r>
              <a:rPr lang="en-US" dirty="0"/>
              <a:t>1</a:t>
            </a:r>
          </a:p>
        </p:txBody>
      </p:sp>
      <p:sp>
        <p:nvSpPr>
          <p:cNvPr id="22" name="TextBox 21">
            <a:extLst>
              <a:ext uri="{FF2B5EF4-FFF2-40B4-BE49-F238E27FC236}">
                <a16:creationId xmlns:a16="http://schemas.microsoft.com/office/drawing/2014/main" id="{25675874-FACB-D0B1-FFD8-E6BEECED8FD2}"/>
              </a:ext>
            </a:extLst>
          </p:cNvPr>
          <p:cNvSpPr txBox="1"/>
          <p:nvPr/>
        </p:nvSpPr>
        <p:spPr>
          <a:xfrm>
            <a:off x="5082466" y="5543256"/>
            <a:ext cx="301686" cy="369332"/>
          </a:xfrm>
          <a:prstGeom prst="rect">
            <a:avLst/>
          </a:prstGeom>
          <a:noFill/>
        </p:spPr>
        <p:txBody>
          <a:bodyPr wrap="none" rtlCol="0">
            <a:spAutoFit/>
          </a:bodyPr>
          <a:lstStyle/>
          <a:p>
            <a:r>
              <a:rPr lang="en-US" dirty="0"/>
              <a:t>1</a:t>
            </a:r>
          </a:p>
        </p:txBody>
      </p:sp>
      <p:sp>
        <p:nvSpPr>
          <p:cNvPr id="23" name="TextBox 22">
            <a:extLst>
              <a:ext uri="{FF2B5EF4-FFF2-40B4-BE49-F238E27FC236}">
                <a16:creationId xmlns:a16="http://schemas.microsoft.com/office/drawing/2014/main" id="{B8A5859C-86A6-6D59-872D-0E309F639333}"/>
              </a:ext>
            </a:extLst>
          </p:cNvPr>
          <p:cNvSpPr txBox="1"/>
          <p:nvPr/>
        </p:nvSpPr>
        <p:spPr>
          <a:xfrm>
            <a:off x="9128760" y="2551409"/>
            <a:ext cx="652743" cy="369332"/>
          </a:xfrm>
          <a:prstGeom prst="rect">
            <a:avLst/>
          </a:prstGeom>
          <a:noFill/>
        </p:spPr>
        <p:txBody>
          <a:bodyPr wrap="none" rtlCol="0">
            <a:spAutoFit/>
          </a:bodyPr>
          <a:lstStyle/>
          <a:p>
            <a:r>
              <a:rPr lang="en-US" dirty="0"/>
              <a:t>1097</a:t>
            </a:r>
          </a:p>
        </p:txBody>
      </p:sp>
      <p:sp>
        <p:nvSpPr>
          <p:cNvPr id="24" name="TextBox 23">
            <a:extLst>
              <a:ext uri="{FF2B5EF4-FFF2-40B4-BE49-F238E27FC236}">
                <a16:creationId xmlns:a16="http://schemas.microsoft.com/office/drawing/2014/main" id="{1F96B9B6-943A-AC98-1864-873CC72BE7FF}"/>
              </a:ext>
            </a:extLst>
          </p:cNvPr>
          <p:cNvSpPr txBox="1"/>
          <p:nvPr/>
        </p:nvSpPr>
        <p:spPr>
          <a:xfrm>
            <a:off x="8945880" y="4971171"/>
            <a:ext cx="652743" cy="369332"/>
          </a:xfrm>
          <a:prstGeom prst="rect">
            <a:avLst/>
          </a:prstGeom>
          <a:noFill/>
        </p:spPr>
        <p:txBody>
          <a:bodyPr wrap="none" rtlCol="0">
            <a:spAutoFit/>
          </a:bodyPr>
          <a:lstStyle/>
          <a:p>
            <a:r>
              <a:rPr lang="en-US" dirty="0"/>
              <a:t>1097</a:t>
            </a:r>
          </a:p>
        </p:txBody>
      </p:sp>
    </p:spTree>
    <p:extLst>
      <p:ext uri="{BB962C8B-B14F-4D97-AF65-F5344CB8AC3E}">
        <p14:creationId xmlns:p14="http://schemas.microsoft.com/office/powerpoint/2010/main" val="26517973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Data Preparing</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7716963" cy="461665"/>
          </a:xfrm>
          <a:prstGeom prst="rect">
            <a:avLst/>
          </a:prstGeom>
          <a:noFill/>
        </p:spPr>
        <p:txBody>
          <a:bodyPr wrap="square" rtlCol="0">
            <a:spAutoFit/>
          </a:bodyPr>
          <a:lstStyle/>
          <a:p>
            <a:r>
              <a:rPr lang="en-US" sz="2400" b="1" dirty="0"/>
              <a:t>Balancing the data using One-Class classification</a:t>
            </a:r>
          </a:p>
        </p:txBody>
      </p:sp>
      <p:pic>
        <p:nvPicPr>
          <p:cNvPr id="3" name="Picture 2">
            <a:extLst>
              <a:ext uri="{FF2B5EF4-FFF2-40B4-BE49-F238E27FC236}">
                <a16:creationId xmlns:a16="http://schemas.microsoft.com/office/drawing/2014/main" id="{C0165BAF-6F06-1050-1EC4-61D371173555}"/>
              </a:ext>
            </a:extLst>
          </p:cNvPr>
          <p:cNvPicPr>
            <a:picLocks noChangeAspect="1"/>
          </p:cNvPicPr>
          <p:nvPr/>
        </p:nvPicPr>
        <p:blipFill>
          <a:blip r:embed="rId2"/>
          <a:stretch>
            <a:fillRect/>
          </a:stretch>
        </p:blipFill>
        <p:spPr>
          <a:xfrm>
            <a:off x="501445" y="3429000"/>
            <a:ext cx="4837818" cy="2329775"/>
          </a:xfrm>
          <a:prstGeom prst="rect">
            <a:avLst/>
          </a:prstGeom>
        </p:spPr>
      </p:pic>
      <p:pic>
        <p:nvPicPr>
          <p:cNvPr id="8" name="Picture 7">
            <a:extLst>
              <a:ext uri="{FF2B5EF4-FFF2-40B4-BE49-F238E27FC236}">
                <a16:creationId xmlns:a16="http://schemas.microsoft.com/office/drawing/2014/main" id="{32BC6546-5BF6-FF21-835C-1E1C4CEFF4FF}"/>
              </a:ext>
            </a:extLst>
          </p:cNvPr>
          <p:cNvPicPr>
            <a:picLocks noChangeAspect="1"/>
          </p:cNvPicPr>
          <p:nvPr/>
        </p:nvPicPr>
        <p:blipFill>
          <a:blip r:embed="rId3"/>
          <a:stretch>
            <a:fillRect/>
          </a:stretch>
        </p:blipFill>
        <p:spPr>
          <a:xfrm>
            <a:off x="5769534" y="3429000"/>
            <a:ext cx="5643096" cy="2329775"/>
          </a:xfrm>
          <a:prstGeom prst="rect">
            <a:avLst/>
          </a:prstGeom>
        </p:spPr>
      </p:pic>
    </p:spTree>
    <p:extLst>
      <p:ext uri="{BB962C8B-B14F-4D97-AF65-F5344CB8AC3E}">
        <p14:creationId xmlns:p14="http://schemas.microsoft.com/office/powerpoint/2010/main" val="22620598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069" y="0"/>
            <a:ext cx="12191999" cy="1564922"/>
          </a:xfrm>
          <a:prstGeom prst="rect">
            <a:avLst/>
          </a:prstGeom>
          <a:solidFill>
            <a:srgbClr val="DBEE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3600" dirty="0">
                <a:solidFill>
                  <a:schemeClr val="tx1"/>
                </a:solidFill>
              </a:rPr>
              <a:t>  </a:t>
            </a:r>
          </a:p>
          <a:p>
            <a:pPr lvl="1"/>
            <a:r>
              <a:rPr lang="en-US" sz="3600" dirty="0">
                <a:solidFill>
                  <a:schemeClr val="tx1"/>
                </a:solidFill>
              </a:rPr>
              <a:t>Data Preparing</a:t>
            </a:r>
          </a:p>
          <a:p>
            <a:endParaRPr lang="en-US" sz="3600" dirty="0">
              <a:solidFill>
                <a:schemeClr val="tx1"/>
              </a:solidFill>
            </a:endParaRPr>
          </a:p>
        </p:txBody>
      </p:sp>
      <p:sp>
        <p:nvSpPr>
          <p:cNvPr id="5" name="TextBox 4">
            <a:extLst>
              <a:ext uri="{FF2B5EF4-FFF2-40B4-BE49-F238E27FC236}">
                <a16:creationId xmlns:a16="http://schemas.microsoft.com/office/drawing/2014/main" id="{10290FC6-2177-5F4C-B201-BD9953CD5522}"/>
              </a:ext>
            </a:extLst>
          </p:cNvPr>
          <p:cNvSpPr txBox="1"/>
          <p:nvPr/>
        </p:nvSpPr>
        <p:spPr>
          <a:xfrm>
            <a:off x="501445" y="1876980"/>
            <a:ext cx="7716963" cy="1938992"/>
          </a:xfrm>
          <a:prstGeom prst="rect">
            <a:avLst/>
          </a:prstGeom>
          <a:noFill/>
        </p:spPr>
        <p:txBody>
          <a:bodyPr wrap="square" rtlCol="0">
            <a:spAutoFit/>
          </a:bodyPr>
          <a:lstStyle/>
          <a:p>
            <a:r>
              <a:rPr lang="en-US" sz="2400" b="1" dirty="0"/>
              <a:t>Splitting Dataset to train and test</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Training Set used for train the model.</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Testing Set used for evaluation.</a:t>
            </a:r>
          </a:p>
        </p:txBody>
      </p:sp>
      <p:pic>
        <p:nvPicPr>
          <p:cNvPr id="5122" name="Picture 2">
            <a:extLst>
              <a:ext uri="{FF2B5EF4-FFF2-40B4-BE49-F238E27FC236}">
                <a16:creationId xmlns:a16="http://schemas.microsoft.com/office/drawing/2014/main" id="{AE963251-7EC5-1172-99F0-2C89EBF998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76863" y="3886200"/>
            <a:ext cx="8438274" cy="276323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F9D4E33B-0526-4596-4A6B-13C792CE9347}"/>
              </a:ext>
            </a:extLst>
          </p:cNvPr>
          <p:cNvSpPr txBox="1"/>
          <p:nvPr/>
        </p:nvSpPr>
        <p:spPr>
          <a:xfrm>
            <a:off x="4523361" y="5083153"/>
            <a:ext cx="583814" cy="369332"/>
          </a:xfrm>
          <a:prstGeom prst="rect">
            <a:avLst/>
          </a:prstGeom>
          <a:noFill/>
        </p:spPr>
        <p:txBody>
          <a:bodyPr wrap="none" rtlCol="0">
            <a:spAutoFit/>
          </a:bodyPr>
          <a:lstStyle/>
          <a:p>
            <a:r>
              <a:rPr lang="en-US" b="1" dirty="0"/>
              <a:t>70%</a:t>
            </a:r>
          </a:p>
        </p:txBody>
      </p:sp>
      <p:sp>
        <p:nvSpPr>
          <p:cNvPr id="6" name="TextBox 5">
            <a:extLst>
              <a:ext uri="{FF2B5EF4-FFF2-40B4-BE49-F238E27FC236}">
                <a16:creationId xmlns:a16="http://schemas.microsoft.com/office/drawing/2014/main" id="{6758769C-CB43-C6D3-D1B7-746F7AEB9FD2}"/>
              </a:ext>
            </a:extLst>
          </p:cNvPr>
          <p:cNvSpPr txBox="1"/>
          <p:nvPr/>
        </p:nvSpPr>
        <p:spPr>
          <a:xfrm>
            <a:off x="8618706" y="5083153"/>
            <a:ext cx="587020" cy="369332"/>
          </a:xfrm>
          <a:prstGeom prst="rect">
            <a:avLst/>
          </a:prstGeom>
          <a:noFill/>
        </p:spPr>
        <p:txBody>
          <a:bodyPr wrap="none" rtlCol="0">
            <a:spAutoFit/>
          </a:bodyPr>
          <a:lstStyle/>
          <a:p>
            <a:r>
              <a:rPr lang="en-US" b="1" dirty="0"/>
              <a:t>30%</a:t>
            </a:r>
          </a:p>
        </p:txBody>
      </p:sp>
    </p:spTree>
    <p:extLst>
      <p:ext uri="{BB962C8B-B14F-4D97-AF65-F5344CB8AC3E}">
        <p14:creationId xmlns:p14="http://schemas.microsoft.com/office/powerpoint/2010/main" val="20173251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4717</TotalTime>
  <Words>798</Words>
  <Application>Microsoft Office PowerPoint</Application>
  <PresentationFormat>Widescreen</PresentationFormat>
  <Paragraphs>187</Paragraphs>
  <Slides>27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Aldhabi</vt:lpstr>
      <vt:lpstr>Arial</vt:lpstr>
      <vt:lpstr>Calibri</vt:lpstr>
      <vt:lpstr>Calibri Light</vt:lpstr>
      <vt:lpstr>Helvetica Neue</vt:lpstr>
      <vt:lpstr>Nunito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Windows User</dc:creator>
  <cp:lastModifiedBy>Mohammad Mrayyan</cp:lastModifiedBy>
  <cp:revision>89</cp:revision>
  <dcterms:created xsi:type="dcterms:W3CDTF">2024-06-21T09:38:55Z</dcterms:created>
  <dcterms:modified xsi:type="dcterms:W3CDTF">2024-06-24T19:15:09Z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84e309d-6359-4367-9d03-e248bac620e6_Enabled">
    <vt:lpwstr>true</vt:lpwstr>
  </property>
  <property fmtid="{D5CDD505-2E9C-101B-9397-08002B2CF9AE}" pid="3" name="MSIP_Label_284e309d-6359-4367-9d03-e248bac620e6_SetDate">
    <vt:lpwstr>2024-06-24T17:37:47Z</vt:lpwstr>
  </property>
  <property fmtid="{D5CDD505-2E9C-101B-9397-08002B2CF9AE}" pid="4" name="MSIP_Label_284e309d-6359-4367-9d03-e248bac620e6_Method">
    <vt:lpwstr>Standard</vt:lpwstr>
  </property>
  <property fmtid="{D5CDD505-2E9C-101B-9397-08002B2CF9AE}" pid="5" name="MSIP_Label_284e309d-6359-4367-9d03-e248bac620e6_Name">
    <vt:lpwstr>defa4170-0d19-0005-0004-bc88714345d2</vt:lpwstr>
  </property>
  <property fmtid="{D5CDD505-2E9C-101B-9397-08002B2CF9AE}" pid="6" name="MSIP_Label_284e309d-6359-4367-9d03-e248bac620e6_SiteId">
    <vt:lpwstr>4bf7cbc0-71a9-4cae-9625-6dc374768c3e</vt:lpwstr>
  </property>
  <property fmtid="{D5CDD505-2E9C-101B-9397-08002B2CF9AE}" pid="7" name="MSIP_Label_284e309d-6359-4367-9d03-e248bac620e6_ActionId">
    <vt:lpwstr>336e1e50-a81e-4bca-9a80-dfd9e9c9936c</vt:lpwstr>
  </property>
  <property fmtid="{D5CDD505-2E9C-101B-9397-08002B2CF9AE}" pid="8" name="MSIP_Label_284e309d-6359-4367-9d03-e248bac620e6_ContentBits">
    <vt:lpwstr>0</vt:lpwstr>
  </property>
</Properties>
</file>

<file path=docProps/thumbnail.jpeg>
</file>